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9144000"/>
  <p:notesSz cx="9144000" cy="6858000"/>
  <p:embeddedFontLst>
    <p:embeddedFont>
      <p:font typeface="Tahoma"/>
      <p:regular r:id="rId21"/>
      <p:bold r:id="rId22"/>
    </p:embeddedFont>
    <p:embeddedFont>
      <p:font typeface="Abel"/>
      <p:regular r:id="rId23"/>
    </p:embeddedFont>
    <p:embeddedFont>
      <p:font typeface="Helvetica Neue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Tahoma-bold.fntdata"/><Relationship Id="rId21" Type="http://schemas.openxmlformats.org/officeDocument/2006/relationships/font" Target="fonts/Tahoma-regular.fntdata"/><Relationship Id="rId24" Type="http://schemas.openxmlformats.org/officeDocument/2006/relationships/font" Target="fonts/HelveticaNeue-regular.fntdata"/><Relationship Id="rId23" Type="http://schemas.openxmlformats.org/officeDocument/2006/relationships/font" Target="fonts/Abel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HelveticaNeue-italic.fntdata"/><Relationship Id="rId25" Type="http://schemas.openxmlformats.org/officeDocument/2006/relationships/font" Target="fonts/HelveticaNeue-bold.fntdata"/><Relationship Id="rId27" Type="http://schemas.openxmlformats.org/officeDocument/2006/relationships/font" Target="fonts/HelveticaNeue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0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1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2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3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4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5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3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4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5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6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7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8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9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3886200"/>
            <a:ext cx="6400800" cy="1752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Relationship Id="rId4" Type="http://schemas.openxmlformats.org/officeDocument/2006/relationships/image" Target="../media/image8.png"/><Relationship Id="rId5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24.png"/><Relationship Id="rId5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24.png"/><Relationship Id="rId5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22.png"/><Relationship Id="rId6" Type="http://schemas.openxmlformats.org/officeDocument/2006/relationships/image" Target="../media/image20.png"/><Relationship Id="rId7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5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28.png"/><Relationship Id="rId5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image" Target="../media/image9.png"/><Relationship Id="rId5" Type="http://schemas.openxmlformats.org/officeDocument/2006/relationships/image" Target="../media/image23.png"/><Relationship Id="rId6" Type="http://schemas.openxmlformats.org/officeDocument/2006/relationships/image" Target="../media/image7.png"/><Relationship Id="rId7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26.png"/><Relationship Id="rId5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947" y="0"/>
            <a:ext cx="915394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\Mgp\обоснования\30-2025 обоснование шампанских вин\Пояснительная записка\КАРТИНКИ\ЛОГО.png" id="85" name="Google Shape;8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87444" y="188640"/>
            <a:ext cx="1184300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/>
          <p:nvPr/>
        </p:nvSpPr>
        <p:spPr>
          <a:xfrm>
            <a:off x="5724128" y="4725144"/>
            <a:ext cx="7265876" cy="612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E9E5CD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471777" y="4418856"/>
            <a:ext cx="8506143" cy="2448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600"/>
              <a:buFont typeface="Helvetica Neue"/>
              <a:buNone/>
            </a:pPr>
            <a:r>
              <a:rPr b="0" i="1" lang="ru-RU" sz="3600" u="none" cap="none" strike="noStrike">
                <a:solidFill>
                  <a:srgbClr val="DDD9C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Презентация</a:t>
            </a:r>
            <a:r>
              <a:rPr b="0" i="1" lang="ru-RU" sz="2000" u="none" cap="none" strike="noStrike">
                <a:solidFill>
                  <a:srgbClr val="DDD9C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1" i="0" sz="6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000"/>
              <a:buFont typeface="Helvetica Neue"/>
              <a:buNone/>
            </a:pPr>
            <a:r>
              <a:rPr b="0" i="1" lang="ru-RU" sz="2000" u="none" cap="none" strike="noStrike">
                <a:solidFill>
                  <a:srgbClr val="DDD9C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объекта общественного обсуждения</a:t>
            </a:r>
            <a:br>
              <a:rPr b="0" i="1" lang="ru-RU" sz="2000" u="none" cap="none" strike="noStrike">
                <a:solidFill>
                  <a:srgbClr val="DDD9C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1" lang="ru-RU" sz="2000" u="none" cap="none" strike="noStrike">
                <a:solidFill>
                  <a:srgbClr val="DDD9C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«Возведение здания специализированного складов, торговых баз, баз материально-технического снабжения, хранилищ, расположенного по адресу: г. Минск, ул.Радиальная,50»</a:t>
            </a:r>
            <a:endParaRPr b="1" i="0" sz="6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504" y="6590010"/>
            <a:ext cx="161382" cy="161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/>
          <p:nvPr/>
        </p:nvSpPr>
        <p:spPr>
          <a:xfrm>
            <a:off x="971599" y="152636"/>
            <a:ext cx="6617804" cy="54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rPr b="1" i="1" lang="ru-RU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ЭКОНОМИКА</a:t>
            </a:r>
            <a:endParaRPr b="1" i="0" sz="6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5216856" y="422666"/>
            <a:ext cx="3188559" cy="8640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1" i="1" lang="ru-RU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ОЖИДАЕМЫЕ РЕЗУЛЬТАТЫ:</a:t>
            </a:r>
            <a:endParaRPr b="1" i="0" sz="6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794" y="152636"/>
            <a:ext cx="621829" cy="62182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/>
          <p:cNvSpPr/>
          <p:nvPr/>
        </p:nvSpPr>
        <p:spPr>
          <a:xfrm>
            <a:off x="9612560" y="1268760"/>
            <a:ext cx="294539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\\Mgp\ОБОСНОВАНИЯ\30-2025 обоснование шампанских вин\Пояснительная записка\КАРТИНКИ\БОКАЛ ЧБ.png" id="172" name="Google Shape;17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5856" y="3068960"/>
            <a:ext cx="2291105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2"/>
          <p:cNvSpPr/>
          <p:nvPr/>
        </p:nvSpPr>
        <p:spPr>
          <a:xfrm>
            <a:off x="5220072" y="1340768"/>
            <a:ext cx="3923928" cy="4770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При размещении предлагаемого объекта на территории ОАО «Минский завод игристых вин» произойдет незначительное увеличение Кин на данном участке до 0,55-0,6. 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Количество рабочих мест на предприятии в связи с введением нового объекта значительно не увеличится (до +10 чел.). 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При условии реализации данный объект будет структурным звеном в транспортно-логистической цепочке для концентрации запасов и их хранения для бесперебойного обеспечения потребителей.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2"/>
          <p:cNvSpPr/>
          <p:nvPr/>
        </p:nvSpPr>
        <p:spPr>
          <a:xfrm>
            <a:off x="235125" y="2010182"/>
            <a:ext cx="4316668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Характеристики  планируемого к размещению здания: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Площадь застройки - 3 320,63 м</a:t>
            </a:r>
            <a:r>
              <a:rPr b="0" baseline="3000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Площадь здания - 3 236,02 м</a:t>
            </a:r>
            <a:r>
              <a:rPr b="0" baseline="3000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Площадь этажа здания с учетом внутренних стен - 3 256,60 м</a:t>
            </a:r>
            <a:r>
              <a:rPr b="0" baseline="3000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Площадь встроенных административно-бытовых помещений - 109,43 м</a:t>
            </a:r>
            <a:r>
              <a:rPr b="0" baseline="3000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Строительный объем здания - 43 939,77 м</a:t>
            </a:r>
            <a:r>
              <a:rPr b="0" baseline="3000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8357" y="6240916"/>
            <a:ext cx="373203" cy="373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/>
          <p:nvPr/>
        </p:nvSpPr>
        <p:spPr>
          <a:xfrm>
            <a:off x="971599" y="152636"/>
            <a:ext cx="6617804" cy="54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rPr b="1" i="1" lang="ru-RU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ЭКОЛОГИЯ</a:t>
            </a:r>
            <a:endParaRPr b="1" i="0" sz="6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794" y="152636"/>
            <a:ext cx="621829" cy="6218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\Mgp\ОБОСНОВАНИЯ\30-2025 обоснование шампанских вин\Пояснительная записка\КАРТИНКИ\БОКАЛ ЧБ.png" id="182" name="Google Shape;18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5856" y="2510905"/>
            <a:ext cx="2291105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 txBox="1"/>
          <p:nvPr/>
        </p:nvSpPr>
        <p:spPr>
          <a:xfrm>
            <a:off x="5220072" y="613733"/>
            <a:ext cx="3583508" cy="54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1" i="1" lang="ru-RU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НЕОБХОДИМЫЕ МЕРОПРИЯТИЯ:</a:t>
            </a:r>
            <a:endParaRPr b="1" i="0" sz="6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3"/>
          <p:cNvSpPr/>
          <p:nvPr/>
        </p:nvSpPr>
        <p:spPr>
          <a:xfrm>
            <a:off x="5246464" y="1196752"/>
            <a:ext cx="3557116" cy="4770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1" i="1" lang="ru-RU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охрана атмосферного воздуха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1" i="1" lang="ru-RU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охрана водных ресурсов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1" i="1" lang="ru-RU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общие мероприятия по сохранению почвенного покрова 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1" i="1" lang="ru-RU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по охране и рациональному использованию растительности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1" sz="1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1" i="1" lang="ru-RU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минимизация воздействия на животный мир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1" sz="1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1" i="1" lang="ru-RU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по санитарно-гигиеническим требованиям к содержанию территории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3"/>
          <p:cNvSpPr/>
          <p:nvPr/>
        </p:nvSpPr>
        <p:spPr>
          <a:xfrm>
            <a:off x="236794" y="1884926"/>
            <a:ext cx="4392488" cy="26369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Предусмотренные мероприятия по охране окружающей среды позволят сформировать благоприятные санитарно-гигиенические и экологические условия среды обитания человека и природной среды на данной территории</a:t>
            </a:r>
            <a: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5961" y="6309320"/>
            <a:ext cx="249560" cy="249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 txBox="1"/>
          <p:nvPr/>
        </p:nvSpPr>
        <p:spPr>
          <a:xfrm>
            <a:off x="971599" y="152636"/>
            <a:ext cx="6617804" cy="54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rPr b="1" i="1" lang="ru-RU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ТРАНСПОРТ</a:t>
            </a:r>
            <a:endParaRPr b="1" i="0" sz="6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794" y="152636"/>
            <a:ext cx="621829" cy="62182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4"/>
          <p:cNvSpPr txBox="1"/>
          <p:nvPr/>
        </p:nvSpPr>
        <p:spPr>
          <a:xfrm>
            <a:off x="5220072" y="266395"/>
            <a:ext cx="3384377" cy="54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1" i="1" lang="ru-RU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ВЫВОДЫ</a:t>
            </a:r>
            <a:endParaRPr b="1" i="0" sz="6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4"/>
          <p:cNvSpPr/>
          <p:nvPr/>
        </p:nvSpPr>
        <p:spPr>
          <a:xfrm>
            <a:off x="5148064" y="1151308"/>
            <a:ext cx="3600400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Реализация проектного решения возможна.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Изменения происходят в границах отведенного землепользования, без изменения на внешней магистральной сети, с учетом использования существующих подключений к магистральным улицам.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24"/>
          <p:cNvPicPr preferRelativeResize="0"/>
          <p:nvPr/>
        </p:nvPicPr>
        <p:blipFill rotWithShape="1">
          <a:blip r:embed="rId4">
            <a:alphaModFix/>
          </a:blip>
          <a:srcRect b="1857" l="14663" r="101" t="0"/>
          <a:stretch/>
        </p:blipFill>
        <p:spPr>
          <a:xfrm>
            <a:off x="270330" y="692695"/>
            <a:ext cx="4661710" cy="347958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6" name="Google Shape;196;p24"/>
          <p:cNvSpPr/>
          <p:nvPr/>
        </p:nvSpPr>
        <p:spPr>
          <a:xfrm>
            <a:off x="236794" y="4266624"/>
            <a:ext cx="8617364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 соответствии с решениями ПДП, за расчетный срок (за 2030 год), в связи с освоением земель в восточном направлении (жилой район «Зеленый Бор», индустриальный парк «Великий Камень»), улица Ваупшасова подлежит реконструкции. </a:t>
            </a:r>
            <a:endParaRPr b="0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 ПДП, на перспективу, предлагается расширение проезжей части до шести полос в обе стороны (3+3), с уширением в зоне пересечений и выделением зоны для прохождения перспективной линии трамвая в центральной разделительной полосе. Пересечение с </a:t>
            </a:r>
            <a:b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ул. Радиальной выполняется в разных уровнях, с улицей Солтыса – в одном уровне </a:t>
            </a:r>
            <a:b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со светофорным регулированием.</a:t>
            </a:r>
            <a:endParaRPr b="0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ru-RU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5622" y="6309319"/>
            <a:ext cx="193521" cy="193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Mgp\ОБОСНОВАНИЯ\30-2025 обоснование шампанских вин\Пояснительная записка\КАРТИНКИ\БОКАЛ ЧБ.png" id="202" name="Google Shape;20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3729" y="2631658"/>
            <a:ext cx="2291105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5"/>
          <p:cNvSpPr txBox="1"/>
          <p:nvPr/>
        </p:nvSpPr>
        <p:spPr>
          <a:xfrm>
            <a:off x="971599" y="152636"/>
            <a:ext cx="4385556" cy="54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rPr b="1" i="1" lang="ru-RU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ИНЖЕНЕРНОЕ ОБЕСПЕЧЕНИЕ</a:t>
            </a:r>
            <a:endParaRPr b="1" i="0" sz="6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5349361" y="728700"/>
            <a:ext cx="3672408" cy="54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1" i="1" lang="ru-RU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НЕОБХОДИМЫЕ МЕРОПРИЯТИЯ:</a:t>
            </a:r>
            <a:endParaRPr b="1" i="0" sz="6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6794" y="152636"/>
            <a:ext cx="621829" cy="62182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5"/>
          <p:cNvSpPr/>
          <p:nvPr/>
        </p:nvSpPr>
        <p:spPr>
          <a:xfrm>
            <a:off x="236794" y="1649065"/>
            <a:ext cx="4392488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Инженерное обеспечение объекта возможно от городской инженерной инфраструктуры района, а также от инженерных сетей и сооружений, находящихся на балансе собственника.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При необходимости, выполняется реконструкция распределительных инженерных сетей и сооружений.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Решения по подключению будут уточняться при дальнейшем проектировании в соответствии с техническими условиями эксплуатирующих организаций.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5"/>
          <p:cNvSpPr/>
          <p:nvPr/>
        </p:nvSpPr>
        <p:spPr>
          <a:xfrm>
            <a:off x="5421369" y="1268760"/>
            <a:ext cx="3600400" cy="4739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1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водоснабжение</a:t>
            </a:r>
            <a:endParaRPr b="1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1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водоотведение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1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дождевая канализация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1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инженерная подготовка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1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теплоснабжение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1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электроснабжение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1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телефонизация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1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радиофикация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1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сети эфирно-кабельного телевидения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08" name="Google Shape;208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1999" y="6309318"/>
            <a:ext cx="249561" cy="249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47897">
            <a:off x="5080510" y="1960383"/>
            <a:ext cx="4195037" cy="4195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user\Downloads\ПАК 60+\ПАК 60+\KS_note_62.png" id="214" name="Google Shape;21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2276" y="3610255"/>
            <a:ext cx="2448272" cy="24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800663">
            <a:off x="4843524" y="-65944"/>
            <a:ext cx="2913333" cy="310997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 txBox="1"/>
          <p:nvPr>
            <p:ph idx="4294967295" type="body"/>
          </p:nvPr>
        </p:nvSpPr>
        <p:spPr>
          <a:xfrm>
            <a:off x="218506" y="2140424"/>
            <a:ext cx="4320480" cy="20840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i="1" lang="ru-RU" sz="1400">
                <a:latin typeface="Tahoma"/>
                <a:ea typeface="Tahoma"/>
                <a:cs typeface="Tahoma"/>
                <a:sym typeface="Tahoma"/>
              </a:rPr>
              <a:t>В результате разработки архитектурно-планировочной концепции можно сделать вывод о том, что размещение данного объекта на указанной территории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i="1" sz="14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i="1" sz="14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i="1" sz="14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i="1" sz="14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i="1" lang="ru-RU" sz="1400">
                <a:latin typeface="Tahoma"/>
                <a:ea typeface="Tahoma"/>
                <a:cs typeface="Tahoma"/>
                <a:sym typeface="Tahoma"/>
              </a:rPr>
              <a:t>и не потребует корректировки основных положений градостроительного проекта детального планирования (объект №71/2016). </a:t>
            </a:r>
            <a:endParaRPr b="1" i="1" sz="14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i="1" sz="1400"/>
          </a:p>
        </p:txBody>
      </p:sp>
      <p:pic>
        <p:nvPicPr>
          <p:cNvPr descr="C:\Users\user\Downloads\ПАК 60+\ПАК 60+\KS_note_43.png" id="217" name="Google Shape;217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556808">
            <a:off x="6726583" y="936565"/>
            <a:ext cx="902890" cy="55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6"/>
          <p:cNvSpPr txBox="1"/>
          <p:nvPr/>
        </p:nvSpPr>
        <p:spPr>
          <a:xfrm>
            <a:off x="258452" y="1141164"/>
            <a:ext cx="4385556" cy="54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rPr b="1" i="1" lang="ru-RU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ВЫВОДЫ</a:t>
            </a:r>
            <a:endParaRPr b="1" i="0" sz="6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9904" y="6351240"/>
            <a:ext cx="279648" cy="279648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6"/>
          <p:cNvSpPr/>
          <p:nvPr/>
        </p:nvSpPr>
        <p:spPr>
          <a:xfrm>
            <a:off x="625514" y="3240923"/>
            <a:ext cx="24208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ВОЗМОЖНО</a:t>
            </a:r>
            <a:endParaRPr b="0" i="1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/>
          <p:nvPr/>
        </p:nvSpPr>
        <p:spPr>
          <a:xfrm>
            <a:off x="0" y="3140968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ru-RU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СПАСИБО ЗА ВНИМАНИЕ!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602128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344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idx="1" type="body"/>
          </p:nvPr>
        </p:nvSpPr>
        <p:spPr>
          <a:xfrm>
            <a:off x="6047251" y="1588988"/>
            <a:ext cx="3024336" cy="45365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i="1" lang="ru-RU" sz="1300">
                <a:latin typeface="Tahoma"/>
                <a:ea typeface="Tahoma"/>
                <a:cs typeface="Tahoma"/>
                <a:sym typeface="Tahoma"/>
              </a:rPr>
              <a:t>Участок находится в зоне интенсивного градостроительного использования для преимущественного размещения высокоплотной смешанной жилой застройки и общественных функций О2, предприятий П-3В и П-4, трансформации предприятий П-1, </a:t>
            </a:r>
            <a:endParaRPr i="1" sz="13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i="1" lang="ru-RU" sz="1300">
                <a:latin typeface="Tahoma"/>
                <a:ea typeface="Tahoma"/>
                <a:cs typeface="Tahoma"/>
                <a:sym typeface="Tahoma"/>
              </a:rPr>
              <a:t>П-2, П-5;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i="1" lang="ru-RU" sz="1300">
                <a:latin typeface="Tahoma"/>
                <a:ea typeface="Tahoma"/>
                <a:cs typeface="Tahoma"/>
                <a:sym typeface="Tahoma"/>
              </a:rPr>
              <a:t>Земельный участок имеет компактную многоугольную форму, расположен на пересечении ул. Ваупшасова и ул. Радиальной в крупном промышленном узле города. В соответствии с генеральным планом г.Минска, утвержденным Указом Президента Республики Беларусь от 23.04.2003 № 165, участок расположен в производственной зоне 74 П3, в срединной зоне, в Партизанском районе г. Минска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t/>
            </a:r>
            <a:endParaRPr i="1" sz="13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t/>
            </a:r>
            <a:endParaRPr i="1" sz="13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4" name="Google Shape;9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740" y="1733003"/>
            <a:ext cx="6009439" cy="424847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>
            <p:ph type="title"/>
          </p:nvPr>
        </p:nvSpPr>
        <p:spPr>
          <a:xfrm>
            <a:off x="165143" y="341157"/>
            <a:ext cx="8511314" cy="4977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rPr b="1" i="1" lang="ru-RU" sz="1800">
                <a:latin typeface="Helvetica Neue"/>
                <a:ea typeface="Helvetica Neue"/>
                <a:cs typeface="Helvetica Neue"/>
                <a:sym typeface="Helvetica Neue"/>
              </a:rPr>
              <a:t>РАЗМЕЩЕНИЕ В СТРУКТУРЕ ГЕНЕРАЛЬНОГО ПЛАНА</a:t>
            </a:r>
            <a:endParaRPr b="1" i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139668" y="829096"/>
            <a:ext cx="7384660" cy="15197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1" lang="ru-RU" sz="13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Земельный участок для размещения объекта расположен на территории Партизанского района  г. Минска по адресу ул. Радиальная, 50. Площадь участка составляет 5,7499 га. 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143" y="6309320"/>
            <a:ext cx="404664" cy="404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/>
          <p:nvPr/>
        </p:nvSpPr>
        <p:spPr>
          <a:xfrm>
            <a:off x="323528" y="44624"/>
            <a:ext cx="6048672" cy="72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b="1" i="1" lang="ru-RU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Генеральный план территории и ситуационный план</a:t>
            </a:r>
            <a:endParaRPr b="1" i="1" sz="1600" u="none" cap="none" strike="noStrike">
              <a:solidFill>
                <a:srgbClr val="7F7F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3" name="Google Shape;10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836712"/>
            <a:ext cx="8517563" cy="5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512" y="6270848"/>
            <a:ext cx="432048" cy="432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714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/>
          <p:nvPr/>
        </p:nvSpPr>
        <p:spPr>
          <a:xfrm>
            <a:off x="186444" y="152636"/>
            <a:ext cx="6617804" cy="54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rPr b="1" i="1" lang="ru-RU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СУЩЕСТВУЮЩЕЕ ПОЛОЖЕНИЕ</a:t>
            </a:r>
            <a:endParaRPr b="1" i="0" sz="6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\\Mgp\обоснования\30-2025 обоснование шампанских вин\ФОТОФИКСАЦИЯ\0-02-05-2b60b10e7b23330ae75b96775c8025c618b1ed4213f4baab67217d11a2152974_d29da5485fa527af.jpg" id="110" name="Google Shape;110;p16"/>
          <p:cNvPicPr preferRelativeResize="0"/>
          <p:nvPr/>
        </p:nvPicPr>
        <p:blipFill rotWithShape="1">
          <a:blip r:embed="rId3">
            <a:alphaModFix/>
          </a:blip>
          <a:srcRect b="10105" l="0" r="0" t="0"/>
          <a:stretch/>
        </p:blipFill>
        <p:spPr>
          <a:xfrm>
            <a:off x="186444" y="2420887"/>
            <a:ext cx="4241541" cy="24482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\Mgp\обоснования\30-2025 обоснование шампанских вин\ФОТОФИКСАЦИЯ\0-02-05-c55555b1f74a15337efa5cc2abcbf1a80e63046b48686504479efa33776253e0_6443dacfd2e7b20f.jpg" id="111" name="Google Shape;111;p16"/>
          <p:cNvPicPr preferRelativeResize="0"/>
          <p:nvPr/>
        </p:nvPicPr>
        <p:blipFill rotWithShape="1">
          <a:blip r:embed="rId4">
            <a:alphaModFix/>
          </a:blip>
          <a:srcRect b="12102" l="0" r="0" t="0"/>
          <a:stretch/>
        </p:blipFill>
        <p:spPr>
          <a:xfrm>
            <a:off x="4644008" y="2276872"/>
            <a:ext cx="4192226" cy="259228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 txBox="1"/>
          <p:nvPr/>
        </p:nvSpPr>
        <p:spPr>
          <a:xfrm>
            <a:off x="186444" y="5013176"/>
            <a:ext cx="8640960" cy="1296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1" lang="ru-RU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 настоящее время предприятие ОАО «Минский завод игристых вин» функционирует, имеет определенный технологический процесс, огромное значение в котором имеет логистика. Площадь зданий завода составляет порядка 25,9 тыс. кв.м., коэффициент интенсивности застройки – 0,54. Численность работающих на предприятии составляет в настоящее время 267 чел.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524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35496" y="836711"/>
            <a:ext cx="8712968" cy="15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1" lang="ru-RU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Архитектурно-планировочная концепция по объекту разработана на территории представленного ОАО «Минский завод игристых вин» земельного участка c кадастровым номером 500000000002002016. На участке расположены производственные, складские, административно-хозяйственные и коммунально-обслуживающие здания предприятия.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1" lang="ru-RU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Поверхность участка имеет незначительный перепад рельефа, порядка 3 м., с уклоном к улице Ваупшасова.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1" lang="ru-RU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Благоустройство в границах участка представлено ухоженным газоном, клумбами, а также древесно-кустарниковой растительностью.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4" name="Google Shape;11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1520" y="600452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/>
          <p:nvPr/>
        </p:nvSpPr>
        <p:spPr>
          <a:xfrm>
            <a:off x="236794" y="154412"/>
            <a:ext cx="8598384" cy="54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rPr b="1" i="1" lang="ru-RU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ДЕТАЛЬНЫЙ ПЛАН</a:t>
            </a:r>
            <a:endParaRPr b="1" i="0" sz="6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7"/>
          <p:cNvSpPr/>
          <p:nvPr/>
        </p:nvSpPr>
        <p:spPr>
          <a:xfrm>
            <a:off x="4716016" y="877401"/>
            <a:ext cx="4320480" cy="3293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Территория предприятия ОАО «Минский завод игристых вин» расположена в границах градостроительного проекта детального планирования производственной зоны 74П3 в границах ул.Солтыса – ул. Ваупшасова – ул. Радиальная - железная дорога Минск Пассажирский -Борисов - ул. Сосновая - пер. Солтыса, утвержденного решением Мингорисполкома от 02.08.2018 г. №2451 (объект №71/2016).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 b="12265" l="3716" r="24828" t="14125"/>
          <a:stretch/>
        </p:blipFill>
        <p:spPr>
          <a:xfrm>
            <a:off x="187785" y="829702"/>
            <a:ext cx="4348201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>
            <a:off x="186444" y="4318416"/>
            <a:ext cx="8648734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Решением ПДП предприятие сохранялось. Также на территории предлагалось строительство административно-торгового комплекса площадью 7,0 тыс.кв.м. 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ru-RU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 настоящий момент для ОАО «Минский завод игристых вин» существует производственная необходимость строительства складских помещений, вместо административно-торгового комплекса. 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536" y="6223004"/>
            <a:ext cx="360040" cy="36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/>
          <p:nvPr/>
        </p:nvSpPr>
        <p:spPr>
          <a:xfrm>
            <a:off x="186444" y="152636"/>
            <a:ext cx="3809492" cy="54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rPr b="1" i="0" lang="ru-RU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ПРОЕКТНОЕ ПРЕДЛОЖЕНИЕ</a:t>
            </a:r>
            <a:endParaRPr b="1" i="0" sz="6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5949280"/>
            <a:ext cx="1804168" cy="45273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8"/>
          <p:cNvSpPr/>
          <p:nvPr/>
        </p:nvSpPr>
        <p:spPr>
          <a:xfrm>
            <a:off x="4572000" y="1268760"/>
            <a:ext cx="4572000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Запланированные мероприятия по модернизации и расширению производства позволят увеличить производственные мощности по производству шампанского, обновить производственные фонды предприятия, усовершенствовать технологические процессы, создать новые рабочие места, расширить ассортимент готовой продукции, в том числе инновационной для Общества, обеспечить прирост объемов производства до 35%.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18"/>
          <p:cNvPicPr preferRelativeResize="0"/>
          <p:nvPr/>
        </p:nvPicPr>
        <p:blipFill rotWithShape="1">
          <a:blip r:embed="rId4">
            <a:alphaModFix/>
          </a:blip>
          <a:srcRect b="0" l="3330" r="2846" t="0"/>
          <a:stretch/>
        </p:blipFill>
        <p:spPr>
          <a:xfrm>
            <a:off x="-1" y="0"/>
            <a:ext cx="9144001" cy="689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/>
          <p:nvPr/>
        </p:nvSpPr>
        <p:spPr>
          <a:xfrm>
            <a:off x="251521" y="4998193"/>
            <a:ext cx="7206392" cy="54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5CD"/>
              </a:buClr>
              <a:buSzPts val="3600"/>
              <a:buFont typeface="Abel"/>
              <a:buNone/>
            </a:pPr>
            <a:r>
              <a:rPr b="1" i="0" lang="ru-RU" sz="3600" u="none" cap="none" strike="noStrike">
                <a:solidFill>
                  <a:srgbClr val="E9E5CD"/>
                </a:solidFill>
                <a:latin typeface="Abel"/>
                <a:ea typeface="Abel"/>
                <a:cs typeface="Abel"/>
                <a:sym typeface="Abel"/>
              </a:rPr>
              <a:t>Проектное </a:t>
            </a:r>
            <a:endParaRPr b="1" i="0" sz="6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5CD"/>
              </a:buClr>
              <a:buSzPts val="3600"/>
              <a:buFont typeface="Abel"/>
              <a:buNone/>
            </a:pPr>
            <a:r>
              <a:rPr b="1" i="0" lang="ru-RU" sz="3600" u="none" cap="none" strike="noStrike">
                <a:solidFill>
                  <a:srgbClr val="E9E5CD"/>
                </a:solidFill>
                <a:latin typeface="Abel"/>
                <a:ea typeface="Abel"/>
                <a:cs typeface="Abel"/>
                <a:sym typeface="Abel"/>
              </a:rPr>
              <a:t>предложение</a:t>
            </a:r>
            <a:endParaRPr b="1" i="0" sz="6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1520" y="156828"/>
            <a:ext cx="391852" cy="391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33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/>
          <p:nvPr/>
        </p:nvSpPr>
        <p:spPr>
          <a:xfrm>
            <a:off x="186444" y="152636"/>
            <a:ext cx="3809492" cy="54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rPr b="1" i="1" lang="ru-RU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ПРОЕКТНОЕ ПРЕДЛОЖЕНИЕ</a:t>
            </a:r>
            <a:endParaRPr b="1" i="0" sz="6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236796" y="3907894"/>
            <a:ext cx="4047172" cy="2950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b="0" i="1" lang="ru-RU" sz="10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 период 2024-2026 года ОАО «Минский завод игристых вин» осуществляет план  реконструкции производства, который направлен на комплексное решение существующих проблемных вопросов. Проектом реконструкции предусматривается увеличение мощности по производству шампанского с 18 млн. бутылок до 24 млн. бутылок в год. Запланированные мероприятия по расширению производства позволят увеличить производственные мощности по производству шампанского, обновить производственные фонды предприятия, усовершенствовать технологические  процессы, создать новые рабочие места, расширить ассортимент готовой продукции.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b="0" i="1" lang="ru-RU" sz="10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Архитектурно-планировочная концепция предполагает размещение одноэтажного капитального строения из быстровозводимых металлических конструкций высотой - 14 м., шириной - 19 м., длиной - 155 м., склад с вертикальным стеллажным хранением поддонов с продукцией Заказчика.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4496843" y="620688"/>
            <a:ext cx="4467645" cy="27363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1" i="1" lang="ru-RU" sz="13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Проектные показатели с учетом параметров, предложенных в концепции:</a:t>
            </a:r>
            <a:endParaRPr b="0" i="1" sz="13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1" lang="ru-RU" sz="13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Коэффициент интенсивности застройки – 0,6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1" lang="ru-RU" sz="13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Застроенность – 35%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1" lang="ru-RU" sz="13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Озелененность – 22%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1" i="1" lang="ru-RU" sz="13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Соответствие регламентам генерального плана:</a:t>
            </a:r>
            <a:endParaRPr b="0" i="1" sz="13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1" lang="ru-RU" sz="13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Процент озелененности соответствует регламентам генерального плана, при этом процент застроенности несколько ниже показателя, заявленного в генеральном плане, – что оправданно и обусловлено технологическим процессом предприятия.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\\Mgp\ОБОСНОВАНИЯ\30-2025 обоснование шампанских вин\Графические материалы\опора с концепцией-опора.jpg" id="141" name="Google Shape;141;p19"/>
          <p:cNvPicPr preferRelativeResize="0"/>
          <p:nvPr/>
        </p:nvPicPr>
        <p:blipFill rotWithShape="1">
          <a:blip r:embed="rId3">
            <a:alphaModFix/>
          </a:blip>
          <a:srcRect b="9613" l="3822" r="27586" t="16754"/>
          <a:stretch/>
        </p:blipFill>
        <p:spPr>
          <a:xfrm>
            <a:off x="236795" y="806946"/>
            <a:ext cx="4022070" cy="305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9049" y="5065853"/>
            <a:ext cx="2153935" cy="1428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9681" y="3444813"/>
            <a:ext cx="2150984" cy="1432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 rotWithShape="1">
          <a:blip r:embed="rId6">
            <a:alphaModFix/>
          </a:blip>
          <a:srcRect b="0" l="18954" r="0" t="0"/>
          <a:stretch/>
        </p:blipFill>
        <p:spPr>
          <a:xfrm>
            <a:off x="6954398" y="3444813"/>
            <a:ext cx="1938082" cy="3049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9"/>
          <p:cNvCxnSpPr>
            <a:stCxn id="146" idx="6"/>
          </p:cNvCxnSpPr>
          <p:nvPr/>
        </p:nvCxnSpPr>
        <p:spPr>
          <a:xfrm>
            <a:off x="2599265" y="3022113"/>
            <a:ext cx="1897500" cy="1703100"/>
          </a:xfrm>
          <a:prstGeom prst="curvedConnector3">
            <a:avLst>
              <a:gd fmla="val 50002" name="adj1"/>
            </a:avLst>
          </a:prstGeom>
          <a:noFill/>
          <a:ln cap="flat" cmpd="sng" w="28575">
            <a:solidFill>
              <a:srgbClr val="F2DADA"/>
            </a:solidFill>
            <a:prstDash val="dash"/>
            <a:round/>
            <a:headEnd len="sm" w="sm" type="none"/>
            <a:tailEnd len="med" w="med" type="stealth"/>
          </a:ln>
        </p:spPr>
      </p:cxnSp>
      <p:sp>
        <p:nvSpPr>
          <p:cNvPr id="146" name="Google Shape;146;p19"/>
          <p:cNvSpPr/>
          <p:nvPr/>
        </p:nvSpPr>
        <p:spPr>
          <a:xfrm>
            <a:off x="2505574" y="2975267"/>
            <a:ext cx="93691" cy="93691"/>
          </a:xfrm>
          <a:prstGeom prst="ellipse">
            <a:avLst/>
          </a:prstGeom>
          <a:solidFill>
            <a:srgbClr val="E5B8B7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70912" y="152636"/>
            <a:ext cx="321568" cy="321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/>
          <p:nvPr>
            <p:ph type="title"/>
          </p:nvPr>
        </p:nvSpPr>
        <p:spPr>
          <a:xfrm>
            <a:off x="573088" y="994718"/>
            <a:ext cx="8003232" cy="2740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None/>
            </a:pPr>
            <a:r>
              <a:rPr b="1" i="1" lang="ru-RU" sz="2000">
                <a:latin typeface="Helvetica Neue"/>
                <a:ea typeface="Helvetica Neue"/>
                <a:cs typeface="Helvetica Neue"/>
                <a:sym typeface="Helvetica Neue"/>
              </a:rPr>
              <a:t>ПРОЕКТНОЕ ПРЕДЛОЖЕНИЕ</a:t>
            </a:r>
            <a:br>
              <a:rPr i="1" lang="ru-RU">
                <a:latin typeface="Helvetica Neue"/>
                <a:ea typeface="Helvetica Neue"/>
                <a:cs typeface="Helvetica Neue"/>
                <a:sym typeface="Helvetica Neue"/>
              </a:rPr>
            </a:br>
            <a:endParaRPr/>
          </a:p>
        </p:txBody>
      </p:sp>
      <p:sp>
        <p:nvSpPr>
          <p:cNvPr id="153" name="Google Shape;153;p20"/>
          <p:cNvSpPr txBox="1"/>
          <p:nvPr>
            <p:ph idx="1" type="body"/>
          </p:nvPr>
        </p:nvSpPr>
        <p:spPr>
          <a:xfrm>
            <a:off x="467544" y="1268760"/>
            <a:ext cx="8219256" cy="48574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i="1" lang="ru-RU" sz="1600">
                <a:latin typeface="Tahoma"/>
                <a:ea typeface="Tahoma"/>
                <a:cs typeface="Tahoma"/>
                <a:sym typeface="Tahoma"/>
              </a:rPr>
              <a:t>Концепцией предусмотрены погрузочные зоны: рампы для крупнотоннажных и малотоннажных грузовых автомобилей под навесами, разворотные площадки и подъездные пути. Состав помещений Объекта: встроенное помещение АБК, склад стеллажного хранения, площадка выгрузки продукции из транспортера на поддоны, аккумуляторная, гараж для погрузчиков. АБК, в свою очередь, включает в себя следующие помещения: мужская и женская гардеробные, мужская и женская душевые, мужской и женский санузлы, помещение охраны, технические помещения, вестибюль, тамбур, кабинеты для совещаний и выписки накладных.</a:t>
            </a:r>
            <a:endParaRPr i="1" sz="16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just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i="1" lang="ru-RU" sz="1600">
                <a:latin typeface="Tahoma"/>
                <a:ea typeface="Tahoma"/>
                <a:cs typeface="Tahoma"/>
                <a:sym typeface="Tahoma"/>
              </a:rPr>
              <a:t>Технико-экономические показатели новой застройки: </a:t>
            </a:r>
            <a:endParaRPr i="1" sz="16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just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i="1" lang="ru-RU" sz="1600">
                <a:latin typeface="Tahoma"/>
                <a:ea typeface="Tahoma"/>
                <a:cs typeface="Tahoma"/>
                <a:sym typeface="Tahoma"/>
              </a:rPr>
              <a:t>   -   площадь застройки - 3 320,63 м2 . </a:t>
            </a:r>
            <a:endParaRPr i="1" sz="16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just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i="1" lang="ru-RU" sz="1600">
                <a:latin typeface="Tahoma"/>
                <a:ea typeface="Tahoma"/>
                <a:cs typeface="Tahoma"/>
                <a:sym typeface="Tahoma"/>
              </a:rPr>
              <a:t>   -  площадь здания - 3 236,02 м 2 . </a:t>
            </a:r>
            <a:endParaRPr i="1" sz="16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just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i="1" lang="ru-RU" sz="1600">
                <a:latin typeface="Tahoma"/>
                <a:ea typeface="Tahoma"/>
                <a:cs typeface="Tahoma"/>
                <a:sym typeface="Tahoma"/>
              </a:rPr>
              <a:t>   - площадь встроенных административно-бытовых помещений - 109,43 м2 </a:t>
            </a:r>
            <a:endParaRPr sz="4000"/>
          </a:p>
        </p:txBody>
      </p:sp>
      <p:pic>
        <p:nvPicPr>
          <p:cNvPr id="154" name="Google Shape;15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6215077"/>
            <a:ext cx="393576" cy="39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Mgp\обоснования\30-2025 обоснование шампанских вин\Пояснительная записка\КАРТИНКИ\1.png" id="159" name="Google Shape;159;p21"/>
          <p:cNvPicPr preferRelativeResize="0"/>
          <p:nvPr/>
        </p:nvPicPr>
        <p:blipFill rotWithShape="1">
          <a:blip r:embed="rId3">
            <a:alphaModFix/>
          </a:blip>
          <a:srcRect b="0" l="17715" r="0" t="0"/>
          <a:stretch/>
        </p:blipFill>
        <p:spPr>
          <a:xfrm>
            <a:off x="236794" y="463550"/>
            <a:ext cx="4987904" cy="6061793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 txBox="1"/>
          <p:nvPr/>
        </p:nvSpPr>
        <p:spPr>
          <a:xfrm>
            <a:off x="3995936" y="2036285"/>
            <a:ext cx="4464496" cy="54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rPr b="1" i="1" lang="ru-RU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ПРЕИМУЩЕСТВА ПРЕДЛОЖЕННОЙ КОНЦЕПЦИИ:</a:t>
            </a:r>
            <a:endParaRPr b="1" i="0" sz="6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1"/>
          <p:cNvSpPr txBox="1"/>
          <p:nvPr/>
        </p:nvSpPr>
        <p:spPr>
          <a:xfrm>
            <a:off x="4688504" y="4149080"/>
            <a:ext cx="4179931" cy="9211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9593"/>
              </a:buClr>
              <a:buSzPts val="1600"/>
              <a:buFont typeface="Noto Sans Symbols"/>
              <a:buChar char="✔"/>
            </a:pPr>
            <a:r>
              <a:rPr b="1" i="1" lang="ru-RU" sz="1600" u="none" cap="none" strike="noStrike">
                <a:solidFill>
                  <a:srgbClr val="D995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ЭФФЕКТИВНОСТЬ ИСПОЛЬЗОВАНИЯ ТЕРРИТОРИИ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99593"/>
              </a:buClr>
              <a:buSzPts val="1600"/>
              <a:buFont typeface="Noto Sans Symbols"/>
              <a:buChar char="✔"/>
            </a:pPr>
            <a:r>
              <a:rPr b="1" i="1" lang="ru-RU" sz="1600" u="none" cap="none" strike="noStrike">
                <a:solidFill>
                  <a:srgbClr val="D995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ЭКОНОМИЧЕСКАЯ ЦЕЛЕСООБРАЗНОСТЬ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99593"/>
              </a:buClr>
              <a:buSzPts val="1600"/>
              <a:buFont typeface="Noto Sans Symbols"/>
              <a:buChar char="✔"/>
            </a:pPr>
            <a:r>
              <a:rPr b="1" i="1" lang="ru-RU" sz="1600" u="none" cap="none" strike="noStrike">
                <a:solidFill>
                  <a:srgbClr val="D995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ГИБКОСТЬ В РАЗВИТИИ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user\Downloads\free-icon-plus-5859847.png" id="162" name="Google Shape;16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6794" y="152636"/>
            <a:ext cx="621829" cy="62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00392" y="6054824"/>
            <a:ext cx="360040" cy="36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