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notesSlides/notesSlide2.xml" ContentType="application/vnd.openxmlformats-officedocument.presentationml.notesSlide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notesSlides/notesSlide3.xml" ContentType="application/vnd.openxmlformats-officedocument.presentationml.notesSlid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87" r:id="rId3"/>
    <p:sldId id="310" r:id="rId4"/>
    <p:sldId id="303" r:id="rId5"/>
    <p:sldId id="299" r:id="rId6"/>
    <p:sldId id="302" r:id="rId7"/>
    <p:sldId id="300" r:id="rId8"/>
    <p:sldId id="282" r:id="rId9"/>
    <p:sldId id="276" r:id="rId10"/>
    <p:sldId id="304" r:id="rId11"/>
    <p:sldId id="296" r:id="rId12"/>
    <p:sldId id="297" r:id="rId13"/>
    <p:sldId id="309" r:id="rId14"/>
    <p:sldId id="308" r:id="rId15"/>
    <p:sldId id="311" r:id="rId16"/>
    <p:sldId id="305" r:id="rId17"/>
    <p:sldId id="312" r:id="rId18"/>
    <p:sldId id="284" r:id="rId19"/>
    <p:sldId id="301" r:id="rId20"/>
    <p:sldId id="307" r:id="rId21"/>
    <p:sldId id="286" r:id="rId22"/>
  </p:sldIdLst>
  <p:sldSz cx="9144000" cy="5143500" type="screen16x9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014E"/>
    <a:srgbClr val="9B552C"/>
    <a:srgbClr val="4E2A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744" y="108"/>
      </p:cViewPr>
      <p:guideLst>
        <p:guide orient="horz" pos="161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6" d="100"/>
        <a:sy n="18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pPr/>
              <a:t>2023/9/18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89D5F8-757B-437E-9CCD-C1AF1ED689A1}" type="datetimeFigureOut">
              <a:rPr lang="zh-CN" altLang="en-US" smtClean="0"/>
              <a:pPr/>
              <a:t>2023/9/18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522B9-6C94-4FFC-8103-9D7FE1204E1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16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2522B9-6C94-4FFC-8103-9D7FE1204E13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20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5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7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9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10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11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12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13</a:t>
            </a:fld>
            <a:endParaRPr lang="en-US" altLang="zh-C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DEAE63-D6C4-437F-B8DA-DA689F991AA7}" type="slidenum">
              <a:rPr lang="zh-CN" altLang="en-US" smtClean="0"/>
              <a:pPr/>
              <a:t>14</a:t>
            </a:fld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screen"/>
          <a:stretch>
            <a:fillRect/>
          </a:stretch>
        </p:blipFill>
        <p:spPr bwMode="auto">
          <a:xfrm flipH="1">
            <a:off x="1" y="0"/>
            <a:ext cx="9145588" cy="514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矩形 7"/>
          <p:cNvSpPr/>
          <p:nvPr userDrawn="1"/>
        </p:nvSpPr>
        <p:spPr>
          <a:xfrm>
            <a:off x="0" y="533400"/>
            <a:ext cx="9144000" cy="4445000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0650" y="19844"/>
            <a:ext cx="7886700" cy="475456"/>
          </a:xfrm>
        </p:spPr>
        <p:txBody>
          <a:bodyPr>
            <a:noAutofit/>
          </a:bodyPr>
          <a:lstStyle>
            <a:lvl1pPr>
              <a:defRPr sz="2400" b="1">
                <a:solidFill>
                  <a:schemeClr val="accent1">
                    <a:lumMod val="10000"/>
                    <a:lumOff val="90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6763128" y="4792825"/>
            <a:ext cx="775136" cy="245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www.homeppt.com/hangye/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www.homeppt.com/sucai/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www.homeppt.com/tubiao/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www.homeppt.com/powerpoint/      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www.homeppt.com/excel/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www.homeppt.com/kejian/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www.homeppt.com/shiti/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www.homeppt.com/jiaoan/        </a:t>
            </a:r>
          </a:p>
          <a:p>
            <a:pPr defTabSz="914400"/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www.homeppt.com/ziti/</a:t>
            </a:r>
          </a:p>
          <a:p>
            <a:pPr defTabSz="914400"/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5B826-6809-49B3-9B4B-177D412235B0}" type="datetimeFigureOut">
              <a:rPr lang="zh-CN" altLang="en-US" smtClean="0"/>
              <a:pPr/>
              <a:t>2023/9/18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5B826-6809-49B3-9B4B-177D412235B0}" type="datetimeFigureOut">
              <a:rPr lang="zh-CN" altLang="en-US" smtClean="0"/>
              <a:pPr/>
              <a:t>2023/9/18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AD0B5-09AD-499F-88BC-01FCE55CDA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CAA2729ECCEECD24042DF4EA5AD42E23C53265FC8A4C6984E0BF2BA91090D676044EA1D4CC792BC0809A01F302610E59090D730189AC20A0B726CF577Bh8b0K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tags" Target="../tags/tag35.xml"/><Relationship Id="rId7" Type="http://schemas.openxmlformats.org/officeDocument/2006/relationships/notesSlide" Target="../notesSlides/notesSlide13.xml"/><Relationship Id="rId2" Type="http://schemas.openxmlformats.org/officeDocument/2006/relationships/tags" Target="../tags/tag34.xml"/><Relationship Id="rId1" Type="http://schemas.openxmlformats.org/officeDocument/2006/relationships/tags" Target="../tags/tag33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37.xml"/><Relationship Id="rId4" Type="http://schemas.openxmlformats.org/officeDocument/2006/relationships/tags" Target="../tags/tag36.xml"/><Relationship Id="rId9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image" Target="../media/image1.jpeg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7" Type="http://schemas.openxmlformats.org/officeDocument/2006/relationships/image" Target="../media/image1.jpe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18.xml"/><Relationship Id="rId4" Type="http://schemas.openxmlformats.org/officeDocument/2006/relationships/tags" Target="../tags/tag1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21.xml"/><Relationship Id="rId7" Type="http://schemas.openxmlformats.org/officeDocument/2006/relationships/image" Target="../media/image1.jpeg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23.xml"/><Relationship Id="rId4" Type="http://schemas.openxmlformats.org/officeDocument/2006/relationships/tags" Target="../tags/tag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image" Target="../media/image2.jpeg"/><Relationship Id="rId2" Type="http://schemas.openxmlformats.org/officeDocument/2006/relationships/tags" Target="../tags/tag25.xml"/><Relationship Id="rId1" Type="http://schemas.openxmlformats.org/officeDocument/2006/relationships/tags" Target="../tags/tag24.xml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30.xml"/><Relationship Id="rId7" Type="http://schemas.openxmlformats.org/officeDocument/2006/relationships/image" Target="../media/image1.jpeg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32.xml"/><Relationship Id="rId4" Type="http://schemas.openxmlformats.org/officeDocument/2006/relationships/tags" Target="../tags/tag3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screen"/>
          <a:stretch>
            <a:fillRect/>
          </a:stretch>
        </p:blipFill>
        <p:spPr bwMode="auto">
          <a:xfrm>
            <a:off x="-1588" y="-1588"/>
            <a:ext cx="9145588" cy="514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任意多边形 14"/>
          <p:cNvSpPr/>
          <p:nvPr/>
        </p:nvSpPr>
        <p:spPr>
          <a:xfrm>
            <a:off x="3428876" y="1314450"/>
            <a:ext cx="4900613" cy="2676525"/>
          </a:xfrm>
          <a:custGeom>
            <a:avLst/>
            <a:gdLst>
              <a:gd name="connsiteX0" fmla="*/ 1112071 w 4901184"/>
              <a:gd name="connsiteY0" fmla="*/ 0 h 1801368"/>
              <a:gd name="connsiteX1" fmla="*/ 4901184 w 4901184"/>
              <a:gd name="connsiteY1" fmla="*/ 0 h 1801368"/>
              <a:gd name="connsiteX2" fmla="*/ 4901184 w 4901184"/>
              <a:gd name="connsiteY2" fmla="*/ 1008251 h 1801368"/>
              <a:gd name="connsiteX3" fmla="*/ 3799357 w 4901184"/>
              <a:gd name="connsiteY3" fmla="*/ 1801368 h 1801368"/>
              <a:gd name="connsiteX4" fmla="*/ 0 w 4901184"/>
              <a:gd name="connsiteY4" fmla="*/ 1801368 h 1801368"/>
              <a:gd name="connsiteX5" fmla="*/ 0 w 4901184"/>
              <a:gd name="connsiteY5" fmla="*/ 800490 h 1801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01184" h="1801368">
                <a:moveTo>
                  <a:pt x="1112071" y="0"/>
                </a:moveTo>
                <a:lnTo>
                  <a:pt x="4901184" y="0"/>
                </a:lnTo>
                <a:lnTo>
                  <a:pt x="4901184" y="1008251"/>
                </a:lnTo>
                <a:lnTo>
                  <a:pt x="3799357" y="1801368"/>
                </a:lnTo>
                <a:lnTo>
                  <a:pt x="0" y="1801368"/>
                </a:lnTo>
                <a:lnTo>
                  <a:pt x="0" y="800490"/>
                </a:lnTo>
                <a:close/>
              </a:path>
            </a:pathLst>
          </a:custGeom>
          <a:solidFill>
            <a:schemeClr val="bg1">
              <a:alpha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91314" tIns="45650" rIns="91314" bIns="45650" anchor="ctr"/>
          <a:lstStyle/>
          <a:p>
            <a:pPr algn="ctr" defTabSz="91313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Calibri" panose="020F0502020204030204"/>
              <a:ea typeface="幼圆" panose="02010509060101010101" charset="-122"/>
            </a:endParaRPr>
          </a:p>
        </p:txBody>
      </p:sp>
      <p:cxnSp>
        <p:nvCxnSpPr>
          <p:cNvPr id="16" name="直接连接符 15"/>
          <p:cNvCxnSpPr/>
          <p:nvPr/>
        </p:nvCxnSpPr>
        <p:spPr>
          <a:xfrm flipH="1">
            <a:off x="3095625" y="962025"/>
            <a:ext cx="1762125" cy="18669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cxnSp>
        <p:nvCxnSpPr>
          <p:cNvPr id="17" name="直接连接符 16"/>
          <p:cNvCxnSpPr/>
          <p:nvPr/>
        </p:nvCxnSpPr>
        <p:spPr>
          <a:xfrm flipH="1">
            <a:off x="6962775" y="2352675"/>
            <a:ext cx="1790701" cy="1905000"/>
          </a:xfrm>
          <a:prstGeom prst="line">
            <a:avLst/>
          </a:prstGeom>
          <a:noFill/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</p:cxnSp>
      <p:sp>
        <p:nvSpPr>
          <p:cNvPr id="18" name="TextBox 21"/>
          <p:cNvSpPr txBox="1"/>
          <p:nvPr/>
        </p:nvSpPr>
        <p:spPr>
          <a:xfrm>
            <a:off x="3629632" y="2768600"/>
            <a:ext cx="4231668" cy="707599"/>
          </a:xfrm>
          <a:prstGeom prst="rect">
            <a:avLst/>
          </a:prstGeom>
          <a:noFill/>
        </p:spPr>
        <p:txBody>
          <a:bodyPr wrap="square" lIns="91190" tIns="45578" rIns="91190" bIns="45578" rtlCol="0">
            <a:spAutoFit/>
          </a:bodyPr>
          <a:lstStyle/>
          <a:p>
            <a:pPr algn="l" eaLnBrk="1" hangingPunct="1"/>
            <a:endParaRPr lang="zh-CN" altLang="en-US" sz="4000" b="1" dirty="0">
              <a:solidFill>
                <a:srgbClr val="381E0A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4023360" y="1543050"/>
            <a:ext cx="3985260" cy="2175209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lIns="96770" tIns="48386" rIns="96770" bIns="48386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1500" b="1" kern="0" dirty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ИЗМЕНЕНИЯ В ЗАКОН РЕСПУБЛИКИ БЕЛАРУСЬ «О ФИЗИЧЕСКОЙ КУЛЬТУРЕ И СПОРТЕ». Государственная аккредитация на право осуществления деятельности по развитию физической культуры и спорта.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1500" b="1" kern="0" dirty="0"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Приведение в соответствие с Законом уставов организаций.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4479735" y="2919787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zh-CN" altLang="en-US" dirty="0">
              <a:latin typeface="+mn-ea"/>
            </a:endParaRPr>
          </a:p>
        </p:txBody>
      </p:sp>
      <p:pic>
        <p:nvPicPr>
          <p:cNvPr id="57346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8601" y="3648074"/>
            <a:ext cx="1246173" cy="1281113"/>
          </a:xfrm>
          <a:prstGeom prst="rect">
            <a:avLst/>
          </a:prstGeom>
          <a:noFill/>
        </p:spPr>
      </p:pic>
      <p:sp>
        <p:nvSpPr>
          <p:cNvPr id="39938" name="AutoShape 2" descr="https://pinsknews.by/wp-content/uploads/2022/05/%D0%93%D0%B5%D1%80%D0%B1-%D0%B8-%D1%84%D0%BB%D0%B0%D0%B3-%D0%91%D0%B5%D0%BB%D0%B0%D1%80%D1%83%D1%81%D0%B8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9939" name="Picture 3" descr="C:\Users\itex\Desktop\Герб-и-флаг-Беларуси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3824" y="147637"/>
            <a:ext cx="2117305" cy="9763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8" grpId="0"/>
      <p:bldP spid="1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" y="845820"/>
            <a:ext cx="8239760" cy="4297680"/>
          </a:xfrm>
        </p:spPr>
        <p:txBody>
          <a:bodyPr/>
          <a:lstStyle/>
          <a:p>
            <a:r>
              <a:rPr lang="ru-RU" sz="1450" b="0" dirty="0">
                <a:solidFill>
                  <a:schemeClr val="tx1"/>
                </a:solidFill>
              </a:rPr>
              <a:t>на право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физической культуры определяется в соответствии с перечнем видов деятельности, относящихся к сфере физической культуры;</a:t>
            </a:r>
            <a:br>
              <a:rPr lang="ru-RU" sz="1450" b="0" dirty="0">
                <a:solidFill>
                  <a:schemeClr val="tx1"/>
                </a:solidFill>
              </a:rPr>
            </a:br>
            <a:br>
              <a:rPr lang="ru-RU" sz="1450" b="0" dirty="0">
                <a:solidFill>
                  <a:schemeClr val="tx1"/>
                </a:solidFill>
              </a:rPr>
            </a:br>
            <a:r>
              <a:rPr lang="ru-RU" sz="1450" b="0" dirty="0">
                <a:solidFill>
                  <a:schemeClr val="tx1"/>
                </a:solidFill>
              </a:rPr>
              <a:t>на право осуществления деятельности по развитию спорта (проведение спортивных мероприятий и (или) участие в них) с правом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спорта (проведение спортивных мероприятий и (или) участие в них) осуществляется по видам спорта, включенным в реестр видов спорта Республики Беларусь;</a:t>
            </a:r>
            <a:br>
              <a:rPr lang="ru-RU" sz="1450" b="0" dirty="0">
                <a:solidFill>
                  <a:schemeClr val="tx1"/>
                </a:solidFill>
              </a:rPr>
            </a:br>
            <a:br>
              <a:rPr lang="ru-RU" sz="1450" b="0" dirty="0">
                <a:solidFill>
                  <a:schemeClr val="tx1"/>
                </a:solidFill>
              </a:rPr>
            </a:br>
            <a:r>
              <a:rPr lang="ru-RU" sz="1450" b="0" dirty="0">
                <a:solidFill>
                  <a:schemeClr val="tx1"/>
                </a:solidFill>
              </a:rPr>
              <a:t>на право осуществления деятельности по развитию спорта (подготовка спортивного резерва и (или) спортсменов высокого класса, проведение спортивных мероприятий и (или) участие в них) с правом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спорта (подготовка спортивного резерва и (или) спортсменов высокого класса, проведение спортивных мероприятий и (или) участие в них) осуществляется по видам спорта, включенным в реестр видов спорта Республики Беларусь.</a:t>
            </a:r>
            <a:br>
              <a:rPr lang="ru-RU" sz="1450" b="0" dirty="0">
                <a:solidFill>
                  <a:schemeClr val="tx1"/>
                </a:solidFill>
              </a:rPr>
            </a:br>
            <a:br>
              <a:rPr lang="ru-RU" sz="1450" b="0" dirty="0">
                <a:solidFill>
                  <a:schemeClr val="tx1"/>
                </a:solidFill>
              </a:rPr>
            </a:br>
            <a:br>
              <a:rPr lang="ru-RU" sz="1450" b="0" dirty="0">
                <a:solidFill>
                  <a:schemeClr val="tx1"/>
                </a:solidFill>
              </a:rPr>
            </a:br>
            <a:endParaRPr lang="zh-CN" altLang="en-US" sz="1450" b="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</a:rPr>
              <a:t>Государственная аккредитация и подтверждение этой государственной аккредитации проводятся по следующим направлениям </a:t>
            </a:r>
            <a:r>
              <a:rPr lang="ru-RU" sz="1200" b="1" dirty="0">
                <a:solidFill>
                  <a:schemeClr val="bg1"/>
                </a:solidFill>
              </a:rPr>
              <a:t>деятельности по развитию физической культуры и спорта </a:t>
            </a:r>
            <a:r>
              <a:rPr lang="ru-RU" b="1" dirty="0">
                <a:solidFill>
                  <a:schemeClr val="bg1"/>
                </a:solidFill>
              </a:rPr>
              <a:t>(п. 3 ст. 15</a:t>
            </a:r>
            <a:r>
              <a:rPr lang="ru-RU" b="1" baseline="30000" dirty="0">
                <a:solidFill>
                  <a:schemeClr val="bg1"/>
                </a:solidFill>
              </a:rPr>
              <a:t>1 </a:t>
            </a:r>
            <a:r>
              <a:rPr lang="ru-RU" b="1" dirty="0">
                <a:solidFill>
                  <a:schemeClr val="bg1"/>
                </a:solidFill>
              </a:rPr>
              <a:t>Закона):</a:t>
            </a:r>
          </a:p>
        </p:txBody>
      </p:sp>
      <p:sp>
        <p:nvSpPr>
          <p:cNvPr id="14" name="Rounded Rectangle 5"/>
          <p:cNvSpPr/>
          <p:nvPr/>
        </p:nvSpPr>
        <p:spPr>
          <a:xfrm>
            <a:off x="190501" y="826190"/>
            <a:ext cx="403860" cy="37777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1.</a:t>
            </a:r>
            <a:endParaRPr lang="en-US" sz="14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198121" y="1829325"/>
            <a:ext cx="403860" cy="372855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2</a:t>
            </a:r>
            <a:r>
              <a:rPr lang="en-US" sz="1400" b="1" dirty="0"/>
              <a:t>.</a:t>
            </a:r>
          </a:p>
        </p:txBody>
      </p:sp>
      <p:sp>
        <p:nvSpPr>
          <p:cNvPr id="9" name="Rounded Rectangle 13"/>
          <p:cNvSpPr/>
          <p:nvPr/>
        </p:nvSpPr>
        <p:spPr>
          <a:xfrm>
            <a:off x="205739" y="3221716"/>
            <a:ext cx="396241" cy="390164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3.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310640"/>
            <a:ext cx="8239760" cy="3299460"/>
          </a:xfrm>
        </p:spPr>
        <p:txBody>
          <a:bodyPr/>
          <a:lstStyle/>
          <a:p>
            <a:r>
              <a:rPr lang="ru-RU" sz="1800" b="0" dirty="0">
                <a:solidFill>
                  <a:schemeClr val="tx1"/>
                </a:solidFill>
              </a:rPr>
              <a:t>государственные органы;</a:t>
            </a:r>
            <a:br>
              <a:rPr lang="ru-RU" sz="1800" b="0" dirty="0">
                <a:solidFill>
                  <a:schemeClr val="tx1"/>
                </a:solidFill>
              </a:rPr>
            </a:br>
            <a:br>
              <a:rPr lang="ru-RU" sz="1800" b="0" dirty="0">
                <a:solidFill>
                  <a:schemeClr val="tx1"/>
                </a:solidFill>
              </a:rPr>
            </a:br>
            <a:r>
              <a:rPr lang="ru-RU" sz="1800" b="0" dirty="0">
                <a:solidFill>
                  <a:schemeClr val="tx1"/>
                </a:solidFill>
              </a:rPr>
              <a:t>Национальный олимпийский комитет Республики Беларусь, </a:t>
            </a:r>
            <a:r>
              <a:rPr lang="ru-RU" sz="1800" b="0" dirty="0" err="1">
                <a:solidFill>
                  <a:schemeClr val="tx1"/>
                </a:solidFill>
              </a:rPr>
              <a:t>Паралимпийский</a:t>
            </a:r>
            <a:r>
              <a:rPr lang="ru-RU" sz="1800" b="0" dirty="0">
                <a:solidFill>
                  <a:schemeClr val="tx1"/>
                </a:solidFill>
              </a:rPr>
              <a:t> комитет Республики Беларусь, организации, возглавляющие </a:t>
            </a:r>
            <a:r>
              <a:rPr lang="ru-RU" sz="1800" b="0" dirty="0" err="1">
                <a:solidFill>
                  <a:schemeClr val="tx1"/>
                </a:solidFill>
              </a:rPr>
              <a:t>дефлимпийское</a:t>
            </a:r>
            <a:r>
              <a:rPr lang="ru-RU" sz="1800" b="0" dirty="0">
                <a:solidFill>
                  <a:schemeClr val="tx1"/>
                </a:solidFill>
              </a:rPr>
              <a:t> движение Беларуси, специальное олимпийское движение Беларуси;</a:t>
            </a:r>
            <a:br>
              <a:rPr lang="ru-RU" sz="1800" b="0" dirty="0">
                <a:solidFill>
                  <a:schemeClr val="tx1"/>
                </a:solidFill>
              </a:rPr>
            </a:br>
            <a:br>
              <a:rPr lang="ru-RU" sz="1800" b="0" dirty="0">
                <a:solidFill>
                  <a:schemeClr val="tx1"/>
                </a:solidFill>
              </a:rPr>
            </a:br>
            <a:r>
              <a:rPr lang="ru-RU" sz="1800" b="0" dirty="0">
                <a:solidFill>
                  <a:schemeClr val="tx1"/>
                </a:solidFill>
              </a:rPr>
              <a:t>республиканские государственно-общественные объединения, осуществляющие развитие технических, авиационных, военно-прикладных и служебно-прикладных видов спорта;</a:t>
            </a:r>
            <a:br>
              <a:rPr lang="ru-RU" sz="1800" b="0" dirty="0">
                <a:solidFill>
                  <a:schemeClr val="tx1"/>
                </a:solidFill>
              </a:rPr>
            </a:br>
            <a:br>
              <a:rPr lang="ru-RU" sz="1800" b="0" dirty="0">
                <a:solidFill>
                  <a:schemeClr val="tx1"/>
                </a:solidFill>
              </a:rPr>
            </a:br>
            <a:r>
              <a:rPr lang="ru-RU" sz="1800" b="0" dirty="0">
                <a:solidFill>
                  <a:schemeClr val="tx1"/>
                </a:solidFill>
              </a:rPr>
              <a:t>учреждения образования, иные организации и индивидуальные предприниматели, которым в соответствии с законодательством предоставлено право осуществлять образовательную деятельность, в рамках реализации образовательных программ.</a:t>
            </a:r>
            <a:br>
              <a:rPr lang="ru-RU" sz="1800" dirty="0"/>
            </a:br>
            <a:br>
              <a:rPr lang="ru-RU" sz="1800" dirty="0"/>
            </a:br>
            <a:endParaRPr lang="zh-CN" altLang="en-US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700" b="1" dirty="0">
                <a:solidFill>
                  <a:schemeClr val="bg1"/>
                </a:solidFill>
              </a:rPr>
              <a:t>Деятельность по развитию физической культуры и спорта без прохождения государственной аккредитации вправе осуществлять (п. 2 ст. 15</a:t>
            </a:r>
            <a:r>
              <a:rPr lang="ru-RU" sz="1700" b="1" baseline="30000" dirty="0">
                <a:solidFill>
                  <a:schemeClr val="bg1"/>
                </a:solidFill>
              </a:rPr>
              <a:t>1 </a:t>
            </a:r>
            <a:r>
              <a:rPr lang="ru-RU" sz="1700" b="1" dirty="0">
                <a:solidFill>
                  <a:schemeClr val="bg1"/>
                </a:solidFill>
              </a:rPr>
              <a:t>Закона)</a:t>
            </a:r>
            <a:r>
              <a:rPr lang="en-US" sz="1700" b="1" dirty="0">
                <a:solidFill>
                  <a:schemeClr val="bg1"/>
                </a:solidFill>
              </a:rPr>
              <a:t>:</a:t>
            </a:r>
            <a:endParaRPr lang="ru-RU" sz="1700" b="1" dirty="0">
              <a:solidFill>
                <a:schemeClr val="bg1"/>
              </a:solidFill>
            </a:endParaRPr>
          </a:p>
        </p:txBody>
      </p:sp>
      <p:sp>
        <p:nvSpPr>
          <p:cNvPr id="14" name="Rounded Rectangle 5"/>
          <p:cNvSpPr/>
          <p:nvPr/>
        </p:nvSpPr>
        <p:spPr>
          <a:xfrm>
            <a:off x="152401" y="810950"/>
            <a:ext cx="403860" cy="37777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1.</a:t>
            </a:r>
            <a:endParaRPr lang="en-US" sz="14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160021" y="1288305"/>
            <a:ext cx="403860" cy="372855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2</a:t>
            </a:r>
            <a:r>
              <a:rPr lang="en-US" sz="1400" b="1" dirty="0"/>
              <a:t>.</a:t>
            </a:r>
          </a:p>
        </p:txBody>
      </p:sp>
      <p:sp>
        <p:nvSpPr>
          <p:cNvPr id="9" name="Rounded Rectangle 13"/>
          <p:cNvSpPr/>
          <p:nvPr/>
        </p:nvSpPr>
        <p:spPr>
          <a:xfrm>
            <a:off x="167639" y="2543536"/>
            <a:ext cx="396241" cy="390164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3.</a:t>
            </a:r>
            <a:endParaRPr lang="en-US" sz="14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160019" y="3528060"/>
            <a:ext cx="403861" cy="38100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4.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790575"/>
            <a:ext cx="8239760" cy="4116704"/>
          </a:xfrm>
        </p:spPr>
        <p:txBody>
          <a:bodyPr/>
          <a:lstStyle/>
          <a:p>
            <a:br>
              <a:rPr lang="ru-RU" sz="1800" dirty="0"/>
            </a:br>
            <a:r>
              <a:rPr lang="ru-RU" sz="1800" b="0" dirty="0">
                <a:solidFill>
                  <a:schemeClr val="tx1"/>
                </a:solidFill>
              </a:rPr>
              <a:t>организациями, возглавляющими </a:t>
            </a:r>
            <a:r>
              <a:rPr lang="ru-RU" sz="1800" b="0" dirty="0" err="1">
                <a:solidFill>
                  <a:schemeClr val="tx1"/>
                </a:solidFill>
              </a:rPr>
              <a:t>дефлимпийское</a:t>
            </a:r>
            <a:r>
              <a:rPr lang="ru-RU" sz="1800" b="0" dirty="0">
                <a:solidFill>
                  <a:schemeClr val="tx1"/>
                </a:solidFill>
              </a:rPr>
              <a:t> движение Беларуси (</a:t>
            </a:r>
            <a:r>
              <a:rPr lang="ru-RU" sz="1800" dirty="0">
                <a:solidFill>
                  <a:schemeClr val="tx1"/>
                </a:solidFill>
              </a:rPr>
              <a:t>общественным объединением «Белорусская спортивная федерация глухих»</a:t>
            </a:r>
            <a:r>
              <a:rPr lang="ru-RU" sz="1800" b="0" dirty="0">
                <a:solidFill>
                  <a:schemeClr val="tx1"/>
                </a:solidFill>
              </a:rPr>
              <a:t>)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b="0" dirty="0">
                <a:solidFill>
                  <a:schemeClr val="tx1"/>
                </a:solidFill>
              </a:rPr>
              <a:t>и специальное олимпийское движение Беларуси (</a:t>
            </a:r>
            <a:r>
              <a:rPr lang="ru-RU" sz="1800" dirty="0">
                <a:solidFill>
                  <a:schemeClr val="tx1"/>
                </a:solidFill>
              </a:rPr>
              <a:t>общественным объединением «Белорусский комитет «</a:t>
            </a:r>
            <a:r>
              <a:rPr lang="ru-RU" sz="1800" dirty="0" err="1">
                <a:solidFill>
                  <a:schemeClr val="tx1"/>
                </a:solidFill>
              </a:rPr>
              <a:t>Спешиал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Олимпикс</a:t>
            </a:r>
            <a:r>
              <a:rPr lang="ru-RU" sz="1800" dirty="0">
                <a:solidFill>
                  <a:schemeClr val="tx1"/>
                </a:solidFill>
              </a:rPr>
              <a:t>»</a:t>
            </a:r>
            <a:r>
              <a:rPr lang="ru-RU" sz="1800" b="0" dirty="0">
                <a:solidFill>
                  <a:schemeClr val="tx1"/>
                </a:solidFill>
              </a:rPr>
              <a:t>), в пределах компетенции по развитию </a:t>
            </a:r>
            <a:r>
              <a:rPr lang="ru-RU" sz="1800" b="0" dirty="0" err="1">
                <a:solidFill>
                  <a:schemeClr val="tx1"/>
                </a:solidFill>
              </a:rPr>
              <a:t>дефлимпийских</a:t>
            </a:r>
            <a:r>
              <a:rPr lang="ru-RU" sz="1800" b="0" dirty="0">
                <a:solidFill>
                  <a:schemeClr val="tx1"/>
                </a:solidFill>
              </a:rPr>
              <a:t>, специальных олимпийских видов спорта;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br>
              <a:rPr lang="ru-RU" sz="1800" dirty="0">
                <a:solidFill>
                  <a:schemeClr val="tx1"/>
                </a:solidFill>
              </a:rPr>
            </a:br>
            <a:br>
              <a:rPr lang="ru-RU" sz="1800" b="0" dirty="0">
                <a:solidFill>
                  <a:srgbClr val="FFFF00"/>
                </a:solidFill>
              </a:rPr>
            </a:br>
            <a:r>
              <a:rPr lang="ru-RU" sz="1800" b="0" dirty="0">
                <a:solidFill>
                  <a:schemeClr val="tx1"/>
                </a:solidFill>
              </a:rPr>
              <a:t>республиканскими государственно-общественными объединениями, осуществляющими развитие технических, авиационных и военно-прикладных видов спорта (</a:t>
            </a:r>
            <a:r>
              <a:rPr lang="ru-RU" sz="1800" dirty="0">
                <a:solidFill>
                  <a:schemeClr val="tx1"/>
                </a:solidFill>
              </a:rPr>
              <a:t>РГОО «Добровольное общество содействия армии, авиации и флоту»</a:t>
            </a:r>
            <a:r>
              <a:rPr lang="ru-RU" sz="1800" b="0" dirty="0">
                <a:solidFill>
                  <a:schemeClr val="tx1"/>
                </a:solidFill>
              </a:rPr>
              <a:t>), служебно-прикладных видов спорта (</a:t>
            </a:r>
            <a:r>
              <a:rPr lang="ru-RU" sz="1800" dirty="0">
                <a:solidFill>
                  <a:schemeClr val="tx1"/>
                </a:solidFill>
              </a:rPr>
              <a:t>РГОО «Белорусское физкультурно-спортивное общество «Динамо»)</a:t>
            </a:r>
            <a:r>
              <a:rPr lang="ru-RU" sz="1800" b="0" dirty="0">
                <a:solidFill>
                  <a:schemeClr val="tx1"/>
                </a:solidFill>
              </a:rPr>
              <a:t>, в пределах компетенции по развитию этих видов спорта;</a:t>
            </a:r>
            <a:br>
              <a:rPr lang="ru-RU" sz="1800" b="0" dirty="0">
                <a:solidFill>
                  <a:schemeClr val="tx1"/>
                </a:solidFill>
              </a:rPr>
            </a:br>
            <a:br>
              <a:rPr lang="ru-RU" sz="800" b="0" dirty="0">
                <a:solidFill>
                  <a:schemeClr val="tx1"/>
                </a:solidFill>
              </a:rPr>
            </a:br>
            <a:br>
              <a:rPr lang="ru-RU" sz="1900" dirty="0">
                <a:solidFill>
                  <a:schemeClr val="tx1"/>
                </a:solidFill>
              </a:rPr>
            </a:br>
            <a:br>
              <a:rPr lang="ru-RU" sz="1900" dirty="0">
                <a:solidFill>
                  <a:schemeClr val="tx1"/>
                </a:solidFill>
              </a:rPr>
            </a:br>
            <a:endParaRPr lang="zh-CN" altLang="en-US" sz="19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</a:rPr>
              <a:t>Государственная аккредитация и подтверждение этой государственной аккредитации проводятся (п. 4 ст. 15</a:t>
            </a:r>
            <a:r>
              <a:rPr lang="ru-RU" sz="1800" b="1" baseline="30000" dirty="0">
                <a:solidFill>
                  <a:schemeClr val="bg1"/>
                </a:solidFill>
              </a:rPr>
              <a:t>1 </a:t>
            </a:r>
            <a:r>
              <a:rPr lang="ru-RU" sz="1800" b="1" dirty="0">
                <a:solidFill>
                  <a:schemeClr val="bg1"/>
                </a:solidFill>
              </a:rPr>
              <a:t>Закона) :</a:t>
            </a:r>
          </a:p>
        </p:txBody>
      </p:sp>
      <p:sp>
        <p:nvSpPr>
          <p:cNvPr id="14" name="Rounded Rectangle 5"/>
          <p:cNvSpPr/>
          <p:nvPr/>
        </p:nvSpPr>
        <p:spPr>
          <a:xfrm>
            <a:off x="238126" y="997640"/>
            <a:ext cx="403860" cy="37777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1.</a:t>
            </a:r>
            <a:endParaRPr lang="en-US" sz="14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219076" y="2722770"/>
            <a:ext cx="403860" cy="372855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2</a:t>
            </a:r>
            <a:r>
              <a:rPr lang="en-US" sz="1400" b="1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590550"/>
            <a:ext cx="8239760" cy="4316729"/>
          </a:xfrm>
        </p:spPr>
        <p:txBody>
          <a:bodyPr/>
          <a:lstStyle/>
          <a:p>
            <a:r>
              <a:rPr lang="ru-RU" sz="1900" dirty="0">
                <a:solidFill>
                  <a:schemeClr val="tx1"/>
                </a:solidFill>
              </a:rPr>
              <a:t>Министерством спорта и туризма </a:t>
            </a:r>
            <a:r>
              <a:rPr lang="ru-RU" sz="1900" b="0" dirty="0">
                <a:solidFill>
                  <a:schemeClr val="tx1"/>
                </a:solidFill>
              </a:rPr>
              <a:t>в отношении:</a:t>
            </a:r>
            <a:br>
              <a:rPr lang="ru-RU" sz="800" b="0" dirty="0">
                <a:solidFill>
                  <a:schemeClr val="tx1"/>
                </a:solidFill>
              </a:rPr>
            </a:br>
            <a:br>
              <a:rPr lang="ru-RU" sz="800" b="0" dirty="0">
                <a:solidFill>
                  <a:schemeClr val="tx1"/>
                </a:solidFill>
              </a:rPr>
            </a:br>
            <a:r>
              <a:rPr lang="ru-RU" sz="1900" b="0" dirty="0">
                <a:solidFill>
                  <a:schemeClr val="tx1"/>
                </a:solidFill>
              </a:rPr>
              <a:t>- </a:t>
            </a:r>
            <a:r>
              <a:rPr lang="ru-RU" sz="1400" b="0" dirty="0">
                <a:solidFill>
                  <a:schemeClr val="tx1"/>
                </a:solidFill>
              </a:rPr>
              <a:t>федераций (союзов, ассоциаций) по виду (видам) спорта, являющихся международными или республиканскими общественными объединениями (союзами); </a:t>
            </a:r>
            <a:br>
              <a:rPr lang="ru-RU" sz="1400" b="0" dirty="0">
                <a:solidFill>
                  <a:schemeClr val="tx1"/>
                </a:solidFill>
              </a:rPr>
            </a:br>
            <a:r>
              <a:rPr lang="ru-RU" sz="1400" b="0" dirty="0">
                <a:solidFill>
                  <a:schemeClr val="tx1"/>
                </a:solidFill>
              </a:rPr>
              <a:t>- организаций, индивидуальных предпринимателей, планирующих осуществлять (осуществляющих) деятельность по развитию спорта (подготовка спортивного резерва и (или) спортсменов высокого класса на этапах спортивного совершенствования, высшего спортивного мастерства, проведение спортивных мероприятий и (или) участие в них);</a:t>
            </a:r>
            <a:br>
              <a:rPr lang="ru-RU" sz="800" dirty="0">
                <a:solidFill>
                  <a:schemeClr val="tx1"/>
                </a:solidFill>
              </a:rPr>
            </a:br>
            <a:br>
              <a:rPr lang="ru-RU" sz="800" dirty="0">
                <a:solidFill>
                  <a:schemeClr val="tx1"/>
                </a:solidFill>
              </a:rPr>
            </a:br>
            <a:r>
              <a:rPr lang="ru-RU" sz="1900" dirty="0">
                <a:solidFill>
                  <a:schemeClr val="tx1"/>
                </a:solidFill>
              </a:rPr>
              <a:t>местными исполнительными и распорядительными органами </a:t>
            </a:r>
            <a:r>
              <a:rPr lang="ru-RU" sz="1900" b="0" dirty="0">
                <a:solidFill>
                  <a:schemeClr val="tx1"/>
                </a:solidFill>
              </a:rPr>
              <a:t>в отношении</a:t>
            </a:r>
            <a:r>
              <a:rPr lang="ru-RU" sz="2000" dirty="0"/>
              <a:t> </a:t>
            </a:r>
            <a:r>
              <a:rPr lang="ru-RU" sz="1400" b="0" dirty="0">
                <a:solidFill>
                  <a:schemeClr val="tx1"/>
                </a:solidFill>
              </a:rPr>
              <a:t>организаций, в том числе федераций (союзов, ассоциаций) по виду (видам) спорта, являющихся местными общественными объединениями (союзами), индивидуальных предпринимателей, планирующих осуществлять (осуществляющих) на территории соответствующих административно-территориальных единиц деятельность:</a:t>
            </a:r>
            <a:br>
              <a:rPr lang="ru-RU" sz="1400" b="0" dirty="0">
                <a:solidFill>
                  <a:schemeClr val="tx1"/>
                </a:solidFill>
              </a:rPr>
            </a:br>
            <a:br>
              <a:rPr lang="ru-RU" sz="1400" b="0" dirty="0">
                <a:solidFill>
                  <a:schemeClr val="tx1"/>
                </a:solidFill>
              </a:rPr>
            </a:br>
            <a:r>
              <a:rPr lang="ru-RU" sz="1400" b="0" dirty="0">
                <a:solidFill>
                  <a:schemeClr val="tx1"/>
                </a:solidFill>
              </a:rPr>
              <a:t>- по развитию физической культуры (проведение физкультурно-оздоровительной и (или) спортивно-массовой работы),</a:t>
            </a:r>
            <a:br>
              <a:rPr lang="ru-RU" sz="1400" b="0" dirty="0">
                <a:solidFill>
                  <a:schemeClr val="tx1"/>
                </a:solidFill>
              </a:rPr>
            </a:br>
            <a:r>
              <a:rPr lang="ru-RU" sz="1400" b="0" dirty="0">
                <a:solidFill>
                  <a:schemeClr val="tx1"/>
                </a:solidFill>
              </a:rPr>
              <a:t>- по развитию спорта (проведение спортивных мероприятий и (или) участие в них),</a:t>
            </a:r>
            <a:br>
              <a:rPr lang="ru-RU" sz="1400" b="0" dirty="0">
                <a:solidFill>
                  <a:schemeClr val="tx1"/>
                </a:solidFill>
              </a:rPr>
            </a:br>
            <a:r>
              <a:rPr lang="ru-RU" sz="1400" b="0" dirty="0">
                <a:solidFill>
                  <a:schemeClr val="tx1"/>
                </a:solidFill>
              </a:rPr>
              <a:t>- по развитию спорта (подготовка спортивного резерва и (или) спортсменов высокого класса на этапе начальной подготовки и учебно-тренировочном этапе, проведение спортивных мероприятий и (или) участие в них).</a:t>
            </a:r>
            <a:endParaRPr lang="zh-CN" altLang="en-US" sz="19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</a:rPr>
              <a:t>Государственная аккредитация и подтверждение этой государственной аккредитации проводятся (п. 4 ст. 15</a:t>
            </a:r>
            <a:r>
              <a:rPr lang="ru-RU" sz="1800" b="1" baseline="30000" dirty="0">
                <a:solidFill>
                  <a:schemeClr val="bg1"/>
                </a:solidFill>
              </a:rPr>
              <a:t>1 </a:t>
            </a:r>
            <a:r>
              <a:rPr lang="ru-RU" sz="1800" b="1" dirty="0">
                <a:solidFill>
                  <a:schemeClr val="bg1"/>
                </a:solidFill>
              </a:rPr>
              <a:t>Закона), за исключением тех, кто в 1 и 2:</a:t>
            </a:r>
          </a:p>
        </p:txBody>
      </p:sp>
      <p:sp>
        <p:nvSpPr>
          <p:cNvPr id="9" name="Rounded Rectangle 13"/>
          <p:cNvSpPr/>
          <p:nvPr/>
        </p:nvSpPr>
        <p:spPr>
          <a:xfrm>
            <a:off x="272414" y="657586"/>
            <a:ext cx="396241" cy="390164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3.</a:t>
            </a:r>
            <a:endParaRPr lang="en-US" sz="14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238124" y="2388870"/>
            <a:ext cx="403861" cy="38100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4.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533400"/>
            <a:ext cx="8519160" cy="4404360"/>
          </a:xfrm>
        </p:spPr>
        <p:txBody>
          <a:bodyPr/>
          <a:lstStyle/>
          <a:p>
            <a:r>
              <a:rPr lang="ru-RU" sz="1100" dirty="0">
                <a:solidFill>
                  <a:schemeClr val="tx1"/>
                </a:solidFill>
              </a:rPr>
              <a:t>наличие государственной регистрации; </a:t>
            </a:r>
            <a:br>
              <a:rPr lang="ru-RU" sz="1100" dirty="0"/>
            </a:br>
            <a:br>
              <a:rPr lang="ru-RU" sz="1100" b="0" dirty="0">
                <a:solidFill>
                  <a:schemeClr val="tx1"/>
                </a:solidFill>
              </a:rPr>
            </a:br>
            <a:r>
              <a:rPr lang="ru-RU" sz="1100" dirty="0">
                <a:solidFill>
                  <a:schemeClr val="tx1"/>
                </a:solidFill>
              </a:rPr>
              <a:t>обеспечение наличия мест проведения спортивных мероприятий, использование в этих местах государственных символов Республики Беларусь;</a:t>
            </a:r>
            <a:br>
              <a:rPr lang="ru-RU" sz="1100" dirty="0">
                <a:solidFill>
                  <a:schemeClr val="tx1"/>
                </a:solidFill>
              </a:rPr>
            </a:br>
            <a:br>
              <a:rPr lang="ru-RU" sz="1100" dirty="0"/>
            </a:br>
            <a:r>
              <a:rPr lang="ru-RU" sz="1100" dirty="0">
                <a:solidFill>
                  <a:schemeClr val="tx1"/>
                </a:solidFill>
              </a:rPr>
              <a:t>обеспечение проведения спортивных мероприятий в соответствии с правилами спортивных соревнований по виду спорта, положениями о проведении (регламентами проведения) спортивных соревнований, санитарно-эпидемиологическими требованиями, а также правилами безопасности проведения занятий физической культурой и спортом;</a:t>
            </a:r>
            <a:br>
              <a:rPr lang="ru-RU" sz="1100" dirty="0">
                <a:solidFill>
                  <a:schemeClr val="tx1"/>
                </a:solidFill>
              </a:rPr>
            </a:br>
            <a:br>
              <a:rPr lang="ru-RU" sz="1100" dirty="0">
                <a:solidFill>
                  <a:schemeClr val="tx1"/>
                </a:solidFill>
              </a:rPr>
            </a:br>
            <a:r>
              <a:rPr lang="ru-RU" sz="1100" dirty="0">
                <a:solidFill>
                  <a:schemeClr val="tx1"/>
                </a:solidFill>
              </a:rPr>
              <a:t>соответствие физических лиц, осуществляющих педагогическую деятельность в сфере физической культуры и спорта требованиям, установленным в п.2 и 8 ст. 69 Закона;</a:t>
            </a:r>
            <a:r>
              <a:rPr lang="ru-RU" sz="1100" dirty="0">
                <a:solidFill>
                  <a:schemeClr val="tx1"/>
                </a:solidFill>
                <a:hlinkClick r:id="rId3"/>
              </a:rPr>
              <a:t> </a:t>
            </a:r>
            <a:br>
              <a:rPr lang="ru-RU" sz="1100" dirty="0"/>
            </a:br>
            <a:br>
              <a:rPr lang="ru-RU" sz="1100" dirty="0"/>
            </a:br>
            <a:r>
              <a:rPr lang="ru-RU" sz="1100" dirty="0">
                <a:solidFill>
                  <a:schemeClr val="tx1"/>
                </a:solidFill>
              </a:rPr>
              <a:t>отсутствие фактов привлечения к ответственности за неуважительное отношение к государственным и общественным институтам, в том числе государственным символам Республики Беларусь, конституционному строю, руководителя, заместителей руководителя организации, индивидуального предпринимателя, обратившихся за прохождением соответствующей государственной аккредитации, физических лиц, осуществляющих в этой организации или у этого индивидуального предпринимателя педагогическую деятельность в сфере физической культуры и спорта, а также отсутствие фактов привлечения этих лиц к ответственности за совершение противоправных деяний против порядка управления, общественного порядка и общественной нравственности;</a:t>
            </a:r>
            <a:br>
              <a:rPr lang="ru-RU" sz="1100" dirty="0">
                <a:solidFill>
                  <a:schemeClr val="tx1"/>
                </a:solidFill>
              </a:rPr>
            </a:br>
            <a:br>
              <a:rPr lang="ru-RU" sz="1100" dirty="0">
                <a:solidFill>
                  <a:schemeClr val="tx1"/>
                </a:solidFill>
              </a:rPr>
            </a:br>
            <a:r>
              <a:rPr lang="ru-RU" sz="1100" dirty="0">
                <a:solidFill>
                  <a:schemeClr val="tx1"/>
                </a:solidFill>
              </a:rPr>
              <a:t>+ соблюдение требований в отношении минимального возраста для  занятий видами спорта</a:t>
            </a:r>
            <a:r>
              <a:rPr lang="ru-RU" sz="1100" dirty="0"/>
              <a:t> </a:t>
            </a:r>
            <a:r>
              <a:rPr lang="ru-RU" sz="1100" dirty="0">
                <a:solidFill>
                  <a:schemeClr val="tx1"/>
                </a:solidFill>
              </a:rPr>
              <a:t>для подготовки спортивного резерва и (или) спортсменов высокого класса, проведения спортивных мероприятий и (или) участия в них;</a:t>
            </a:r>
            <a:br>
              <a:rPr lang="ru-RU" sz="1100" dirty="0">
                <a:solidFill>
                  <a:schemeClr val="tx1"/>
                </a:solidFill>
              </a:rPr>
            </a:br>
            <a:br>
              <a:rPr lang="ru-RU" sz="1100" dirty="0">
                <a:solidFill>
                  <a:schemeClr val="tx1"/>
                </a:solidFill>
              </a:rPr>
            </a:br>
            <a:r>
              <a:rPr lang="ru-RU" sz="1100" dirty="0">
                <a:solidFill>
                  <a:schemeClr val="tx1"/>
                </a:solidFill>
              </a:rPr>
              <a:t>+ дополнительные критерии для подготовки спортивного резерва и (или) спортсменов высокого класса по  этапам спортивной подготовки.</a:t>
            </a:r>
            <a:endParaRPr lang="ru-RU" sz="1100" b="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</a:rPr>
              <a:t>Основные критерии для прохождения государственной аккредитации</a:t>
            </a:r>
            <a:r>
              <a:rPr lang="ru-RU" sz="1800" dirty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</a:rPr>
              <a:t>(постановление Совета Министров Республики Беларусь от 28 июня 2023 г. № 416)</a:t>
            </a:r>
          </a:p>
        </p:txBody>
      </p:sp>
      <p:sp>
        <p:nvSpPr>
          <p:cNvPr id="14" name="Rounded Rectangle 5"/>
          <p:cNvSpPr/>
          <p:nvPr/>
        </p:nvSpPr>
        <p:spPr>
          <a:xfrm>
            <a:off x="314326" y="610925"/>
            <a:ext cx="327660" cy="27109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1</a:t>
            </a:r>
            <a:endParaRPr lang="en-US" sz="12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316229" y="1006365"/>
            <a:ext cx="320041" cy="273795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2</a:t>
            </a:r>
            <a:endParaRPr lang="en-US" sz="12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325755" y="1469116"/>
            <a:ext cx="335280" cy="275864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3</a:t>
            </a:r>
            <a:endParaRPr lang="en-US" sz="12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325755" y="2242185"/>
            <a:ext cx="335280" cy="24384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4</a:t>
            </a:r>
            <a:endParaRPr lang="en-US" sz="1200" b="1" dirty="0"/>
          </a:p>
        </p:txBody>
      </p:sp>
      <p:sp>
        <p:nvSpPr>
          <p:cNvPr id="8" name="Rounded Rectangle 11"/>
          <p:cNvSpPr/>
          <p:nvPr/>
        </p:nvSpPr>
        <p:spPr>
          <a:xfrm>
            <a:off x="299085" y="2684145"/>
            <a:ext cx="342900" cy="25146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5</a:t>
            </a:r>
            <a:endParaRPr lang="en-US" sz="1200" b="1" dirty="0"/>
          </a:p>
        </p:txBody>
      </p:sp>
      <p:sp>
        <p:nvSpPr>
          <p:cNvPr id="11" name="Rounded Rectangle 17"/>
          <p:cNvSpPr/>
          <p:nvPr/>
        </p:nvSpPr>
        <p:spPr>
          <a:xfrm>
            <a:off x="297180" y="3888105"/>
            <a:ext cx="335280" cy="25146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6</a:t>
            </a:r>
            <a:endParaRPr lang="en-US" sz="1200" b="1" dirty="0"/>
          </a:p>
        </p:txBody>
      </p:sp>
      <p:sp>
        <p:nvSpPr>
          <p:cNvPr id="18" name="Rounded Rectangle 5"/>
          <p:cNvSpPr/>
          <p:nvPr/>
        </p:nvSpPr>
        <p:spPr>
          <a:xfrm>
            <a:off x="306706" y="4495220"/>
            <a:ext cx="335280" cy="25585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b="1" dirty="0"/>
              <a:t>7</a:t>
            </a:r>
            <a:endParaRPr lang="en-US" sz="12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533400"/>
            <a:ext cx="8519160" cy="4404360"/>
          </a:xfrm>
        </p:spPr>
        <p:txBody>
          <a:bodyPr/>
          <a:lstStyle/>
          <a:p>
            <a:r>
              <a:rPr lang="ru-RU" sz="1600" dirty="0">
                <a:solidFill>
                  <a:schemeClr val="tx1"/>
                </a:solidFill>
              </a:rPr>
              <a:t>Форма сертификата о государственной аккредитации на право осуществления деятельности по развитию физической культуры и спорта</a:t>
            </a:r>
            <a:br>
              <a:rPr lang="ru-RU" sz="1600" dirty="0">
                <a:solidFill>
                  <a:schemeClr val="tx1"/>
                </a:solidFill>
              </a:rPr>
            </a:b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Формы заявлений о проведении государственной аккредитации на право осуществления деятельности по развитию физической культуры и спорта </a:t>
            </a:r>
            <a:br>
              <a:rPr lang="ru-RU" sz="1600" dirty="0">
                <a:solidFill>
                  <a:schemeClr val="tx1"/>
                </a:solidFill>
              </a:rPr>
            </a:b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 Документы и (или) сведения, необходимые для осуществления административной процедуры </a:t>
            </a:r>
            <a:br>
              <a:rPr lang="ru-RU" sz="1600" dirty="0">
                <a:solidFill>
                  <a:schemeClr val="tx1"/>
                </a:solidFill>
              </a:rPr>
            </a:br>
            <a:br>
              <a:rPr lang="ru-RU" sz="1600" dirty="0"/>
            </a:br>
            <a:r>
              <a:rPr lang="ru-RU" sz="1600" dirty="0">
                <a:solidFill>
                  <a:schemeClr val="tx1"/>
                </a:solidFill>
              </a:rPr>
              <a:t> Обжалование административного решения: </a:t>
            </a:r>
            <a:br>
              <a:rPr lang="ru-RU" sz="1600" dirty="0">
                <a:solidFill>
                  <a:schemeClr val="tx1"/>
                </a:solidFill>
              </a:rPr>
            </a:b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400" b="0" dirty="0">
                <a:solidFill>
                  <a:schemeClr val="tx1"/>
                </a:solidFill>
              </a:rPr>
              <a:t>принятого Министерством спорта и туризма, областными (Минским городским) исполнительными комитетами, ДОСААФ, Динамо, БСФГ, </a:t>
            </a:r>
            <a:r>
              <a:rPr lang="ru-RU" sz="1400" b="0" dirty="0" err="1">
                <a:solidFill>
                  <a:schemeClr val="tx1"/>
                </a:solidFill>
              </a:rPr>
              <a:t>Спешиал</a:t>
            </a:r>
            <a:r>
              <a:rPr lang="ru-RU" sz="1400" b="0" dirty="0">
                <a:solidFill>
                  <a:schemeClr val="tx1"/>
                </a:solidFill>
              </a:rPr>
              <a:t> </a:t>
            </a:r>
            <a:r>
              <a:rPr lang="ru-RU" sz="1400" b="0" dirty="0" err="1">
                <a:solidFill>
                  <a:schemeClr val="tx1"/>
                </a:solidFill>
              </a:rPr>
              <a:t>Олимпикс</a:t>
            </a:r>
            <a:r>
              <a:rPr lang="ru-RU" sz="1400" b="0" dirty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осуществляется в судебном порядке;</a:t>
            </a:r>
            <a:br>
              <a:rPr lang="ru-RU" sz="1100" dirty="0"/>
            </a:br>
            <a:br>
              <a:rPr lang="ru-RU" sz="1100" dirty="0">
                <a:solidFill>
                  <a:schemeClr val="tx1"/>
                </a:solidFill>
              </a:rPr>
            </a:br>
            <a:r>
              <a:rPr lang="ru-RU" sz="1400" b="0" dirty="0">
                <a:solidFill>
                  <a:schemeClr val="tx1"/>
                </a:solidFill>
              </a:rPr>
              <a:t>принятого районными исполнительными комитетами осуществляется </a:t>
            </a:r>
            <a:r>
              <a:rPr lang="ru-RU" sz="1400" dirty="0">
                <a:solidFill>
                  <a:schemeClr val="tx1"/>
                </a:solidFill>
              </a:rPr>
              <a:t>посредством подачи административной жалобы </a:t>
            </a:r>
            <a:r>
              <a:rPr lang="ru-RU" sz="1400" b="0" dirty="0">
                <a:solidFill>
                  <a:schemeClr val="tx1"/>
                </a:solidFill>
              </a:rPr>
              <a:t>в вышестоящие областной, Минский городской исполнительный комитеты. </a:t>
            </a:r>
            <a:br>
              <a:rPr lang="ru-RU" sz="1100" dirty="0">
                <a:solidFill>
                  <a:schemeClr val="tx1"/>
                </a:solidFill>
              </a:rPr>
            </a:br>
            <a:br>
              <a:rPr lang="ru-RU" sz="1100" dirty="0">
                <a:solidFill>
                  <a:schemeClr val="tx1"/>
                </a:solidFill>
              </a:rPr>
            </a:br>
            <a:endParaRPr lang="ru-RU" sz="1100" b="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</a:rPr>
              <a:t>Регламент административной процедуры: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</a:rPr>
              <a:t>(постановление Министерства спорта и туризма от 15.03.2022 г. № 9)</a:t>
            </a:r>
          </a:p>
        </p:txBody>
      </p:sp>
      <p:sp>
        <p:nvSpPr>
          <p:cNvPr id="14" name="Rounded Rectangle 5"/>
          <p:cNvSpPr/>
          <p:nvPr/>
        </p:nvSpPr>
        <p:spPr>
          <a:xfrm>
            <a:off x="200026" y="877625"/>
            <a:ext cx="327660" cy="27109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1</a:t>
            </a:r>
            <a:endParaRPr lang="en-US" sz="12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182879" y="1501665"/>
            <a:ext cx="320041" cy="273795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2</a:t>
            </a:r>
            <a:endParaRPr lang="en-US" sz="12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182880" y="2135866"/>
            <a:ext cx="335280" cy="275864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3</a:t>
            </a:r>
            <a:endParaRPr lang="en-US" sz="12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201930" y="2775585"/>
            <a:ext cx="335280" cy="32004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4</a:t>
            </a:r>
            <a:endParaRPr lang="en-US" sz="12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5390" y="1590675"/>
            <a:ext cx="7700010" cy="3333750"/>
          </a:xfrm>
        </p:spPr>
        <p:txBody>
          <a:bodyPr/>
          <a:lstStyle/>
          <a:p>
            <a:br>
              <a:rPr lang="ru-RU" sz="2800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осуществляется в течение 1 месяца;</a:t>
            </a:r>
            <a:br>
              <a:rPr lang="ru-RU" dirty="0">
                <a:solidFill>
                  <a:schemeClr val="tx1"/>
                </a:solidFill>
              </a:rPr>
            </a:b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бесплатно;</a:t>
            </a:r>
            <a:br>
              <a:rPr lang="ru-RU" dirty="0">
                <a:solidFill>
                  <a:schemeClr val="tx1"/>
                </a:solidFill>
              </a:rPr>
            </a:b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с выдачей сертификата; </a:t>
            </a:r>
            <a:br>
              <a:rPr lang="ru-RU" dirty="0">
                <a:solidFill>
                  <a:schemeClr val="tx1"/>
                </a:solidFill>
              </a:rPr>
            </a:b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с 1 января без государственной аккредитации осуществлять деятельность по развитию физической культуры и спорта нельзя!</a:t>
            </a:r>
            <a:br>
              <a:rPr lang="ru-RU" dirty="0">
                <a:solidFill>
                  <a:schemeClr val="tx1"/>
                </a:solidFill>
              </a:rPr>
            </a:b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1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Условия осуществления административной процедуры:</a:t>
            </a:r>
          </a:p>
          <a:p>
            <a:pPr algn="ctr"/>
            <a:endParaRPr lang="ru-RU" sz="1800" b="1" dirty="0">
              <a:solidFill>
                <a:schemeClr val="bg1"/>
              </a:solidFill>
            </a:endParaRPr>
          </a:p>
          <a:p>
            <a:pPr algn="ctr"/>
            <a:r>
              <a:rPr lang="ru-RU" sz="1800" b="1" dirty="0"/>
              <a:t>(п.п. 11.1 Главы 11 Единого перечня административных процедур, осуществляемых в отношении субъектов хозяйствования, </a:t>
            </a:r>
          </a:p>
          <a:p>
            <a:pPr algn="ctr"/>
            <a:r>
              <a:rPr lang="ru-RU" sz="1800" b="1" dirty="0"/>
              <a:t>утв. пост. СМ РБ № 548, часть первая п. 2 ст. 15</a:t>
            </a:r>
            <a:r>
              <a:rPr lang="ru-RU" sz="1800" b="1" baseline="30000" dirty="0"/>
              <a:t>1 </a:t>
            </a:r>
            <a:r>
              <a:rPr lang="ru-RU" sz="1800" b="1" dirty="0"/>
              <a:t>Закона) </a:t>
            </a:r>
            <a:r>
              <a:rPr lang="ru-RU" sz="1800" dirty="0"/>
              <a:t> </a:t>
            </a:r>
            <a:endParaRPr lang="ru-RU" sz="1800" b="1" dirty="0"/>
          </a:p>
        </p:txBody>
      </p:sp>
      <p:sp>
        <p:nvSpPr>
          <p:cNvPr id="14" name="Rounded Rectangle 5"/>
          <p:cNvSpPr/>
          <p:nvPr/>
        </p:nvSpPr>
        <p:spPr>
          <a:xfrm>
            <a:off x="323851" y="1657350"/>
            <a:ext cx="523874" cy="53340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800" b="1" dirty="0"/>
              <a:t>1</a:t>
            </a:r>
            <a:endParaRPr lang="en-US" sz="4800" b="1" dirty="0"/>
          </a:p>
        </p:txBody>
      </p:sp>
      <p:sp>
        <p:nvSpPr>
          <p:cNvPr id="8" name="Rounded Rectangle 5"/>
          <p:cNvSpPr/>
          <p:nvPr/>
        </p:nvSpPr>
        <p:spPr>
          <a:xfrm>
            <a:off x="342901" y="3864665"/>
            <a:ext cx="552450" cy="52636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800" b="1" dirty="0"/>
              <a:t>4</a:t>
            </a:r>
            <a:endParaRPr lang="en-US" sz="4800" b="1" dirty="0"/>
          </a:p>
        </p:txBody>
      </p:sp>
      <p:sp>
        <p:nvSpPr>
          <p:cNvPr id="11" name="Rounded Rectangle 5"/>
          <p:cNvSpPr/>
          <p:nvPr/>
        </p:nvSpPr>
        <p:spPr>
          <a:xfrm>
            <a:off x="304800" y="2464490"/>
            <a:ext cx="571500" cy="52636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800" b="1" dirty="0"/>
              <a:t>2</a:t>
            </a:r>
            <a:endParaRPr lang="en-US" sz="4800" b="1" dirty="0"/>
          </a:p>
        </p:txBody>
      </p:sp>
      <p:sp>
        <p:nvSpPr>
          <p:cNvPr id="7" name="Rounded Rectangle 5"/>
          <p:cNvSpPr/>
          <p:nvPr/>
        </p:nvSpPr>
        <p:spPr>
          <a:xfrm>
            <a:off x="323851" y="3178865"/>
            <a:ext cx="561974" cy="535885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4800" b="1" dirty="0"/>
              <a:t>3</a:t>
            </a:r>
            <a:endParaRPr lang="en-US" sz="4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1295399"/>
            <a:ext cx="8128635" cy="3642359"/>
          </a:xfrm>
        </p:spPr>
        <p:txBody>
          <a:bodyPr/>
          <a:lstStyle/>
          <a:p>
            <a:pPr algn="just"/>
            <a:r>
              <a:rPr lang="ru-RU" sz="1600" dirty="0">
                <a:solidFill>
                  <a:schemeClr val="tx1"/>
                </a:solidFill>
              </a:rPr>
              <a:t>Кодекс Республики Беларусь об административных правонарушениях</a:t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Статья 13.3. Незаконная предпринимательская деятельность</a:t>
            </a:r>
            <a:br>
              <a:rPr lang="ru-RU" sz="1600" dirty="0">
                <a:solidFill>
                  <a:schemeClr val="tx1"/>
                </a:solidFill>
              </a:rPr>
            </a:b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/>
              <a:t> </a:t>
            </a:r>
            <a:r>
              <a:rPr lang="ru-RU" sz="1600" b="0" dirty="0">
                <a:solidFill>
                  <a:schemeClr val="tx1"/>
                </a:solidFill>
              </a:rPr>
              <a:t>3. Осуществление предпринимательской деятельности, когда в соответствии с законодательными актами такая деятельность является незаконной и (или) запрещается, - влечет наложение штрафа в размере</a:t>
            </a: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от двадцати до пятидесяти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конфискации, </a:t>
            </a:r>
            <a:r>
              <a:rPr lang="ru-RU" sz="1600" dirty="0">
                <a:solidFill>
                  <a:schemeClr val="tx1"/>
                </a:solidFill>
              </a:rPr>
              <a:t>на индивидуального предпринимателя</a:t>
            </a:r>
            <a:r>
              <a:rPr lang="ru-RU" sz="1600" b="0" dirty="0">
                <a:solidFill>
                  <a:schemeClr val="tx1"/>
                </a:solidFill>
              </a:rPr>
              <a:t> – от двадцати до двухсот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конфискации, </a:t>
            </a:r>
            <a:r>
              <a:rPr lang="ru-RU" sz="1600" dirty="0">
                <a:solidFill>
                  <a:schemeClr val="tx1"/>
                </a:solidFill>
              </a:rPr>
              <a:t>а на юридическое лицо </a:t>
            </a:r>
            <a:r>
              <a:rPr lang="ru-RU" sz="1600" b="0" dirty="0">
                <a:solidFill>
                  <a:schemeClr val="tx1"/>
                </a:solidFill>
              </a:rPr>
              <a:t>- до пятисот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Административная ответственность</a:t>
            </a:r>
            <a:r>
              <a:rPr lang="ru-RU" sz="2400" dirty="0"/>
              <a:t> </a:t>
            </a:r>
          </a:p>
          <a:p>
            <a:pPr algn="ctr"/>
            <a:endParaRPr lang="ru-RU" sz="1800" b="1" dirty="0"/>
          </a:p>
          <a:p>
            <a:pPr algn="ctr"/>
            <a:r>
              <a:rPr lang="ru-RU" sz="1800" b="1" dirty="0"/>
              <a:t>за осуществление деятельности по развитию физической культуры и спорта без соответствующей государственной аккредитации:</a:t>
            </a:r>
          </a:p>
          <a:p>
            <a:pPr algn="ctr"/>
            <a:endParaRPr lang="ru-RU" sz="18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8" cstate="screen"/>
          <a:stretch>
            <a:fillRect/>
          </a:stretch>
        </p:blipFill>
        <p:spPr bwMode="auto">
          <a:xfrm>
            <a:off x="0" y="0"/>
            <a:ext cx="9145588" cy="514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直接连接符 7"/>
          <p:cNvCxnSpPr>
            <a:cxnSpLocks noChangeShapeType="1"/>
          </p:cNvCxnSpPr>
          <p:nvPr>
            <p:custDataLst>
              <p:tags r:id="rId1"/>
            </p:custDataLst>
          </p:nvPr>
        </p:nvCxnSpPr>
        <p:spPr bwMode="auto">
          <a:xfrm>
            <a:off x="3767337" y="2317008"/>
            <a:ext cx="4698206" cy="119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直接连接符 8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>
            <a:off x="3875684" y="3833713"/>
            <a:ext cx="4698206" cy="238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文本框 16"/>
          <p:cNvSpPr txBox="1"/>
          <p:nvPr>
            <p:custDataLst>
              <p:tags r:id="rId3"/>
            </p:custDataLst>
          </p:nvPr>
        </p:nvSpPr>
        <p:spPr>
          <a:xfrm>
            <a:off x="3805437" y="3091308"/>
            <a:ext cx="4914900" cy="960437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algn="r">
              <a:defRPr sz="360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Gungsuh" panose="02030600000101010101" pitchFamily="18" charset="-127"/>
                <a:ea typeface="华文琥珀" panose="02010800040101010101" pitchFamily="2" charset="-122"/>
              </a:defRPr>
            </a:lvl1pPr>
          </a:lstStyle>
          <a:p>
            <a:pPr algn="l" eaLnBrk="1" hangingPunct="1">
              <a:defRPr/>
            </a:pP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任意多边形 15"/>
          <p:cNvSpPr/>
          <p:nvPr>
            <p:custDataLst>
              <p:tags r:id="rId4"/>
            </p:custDataLst>
          </p:nvPr>
        </p:nvSpPr>
        <p:spPr bwMode="auto">
          <a:xfrm>
            <a:off x="5684243" y="967333"/>
            <a:ext cx="864394" cy="1042988"/>
          </a:xfrm>
          <a:custGeom>
            <a:avLst/>
            <a:gdLst>
              <a:gd name="T0" fmla="*/ 0 w 1153318"/>
              <a:gd name="T1" fmla="*/ 0 h 1389644"/>
              <a:gd name="T2" fmla="*/ 1153318 w 1153318"/>
              <a:gd name="T3" fmla="*/ 1389644 h 1389644"/>
            </a:gdLst>
            <a:ahLst/>
            <a:cxnLst/>
            <a:rect l="T0" t="T1" r="T2" b="T3"/>
            <a:pathLst>
              <a:path w="1153318" h="1389644">
                <a:moveTo>
                  <a:pt x="0" y="239717"/>
                </a:moveTo>
                <a:lnTo>
                  <a:pt x="2381" y="239717"/>
                </a:lnTo>
                <a:lnTo>
                  <a:pt x="2381" y="371475"/>
                </a:lnTo>
                <a:cubicBezTo>
                  <a:pt x="43156" y="371475"/>
                  <a:pt x="83931" y="371475"/>
                  <a:pt x="124801" y="371475"/>
                </a:cubicBezTo>
                <a:lnTo>
                  <a:pt x="124801" y="239717"/>
                </a:lnTo>
                <a:lnTo>
                  <a:pt x="278499" y="239717"/>
                </a:lnTo>
                <a:lnTo>
                  <a:pt x="256367" y="371475"/>
                </a:lnTo>
                <a:cubicBezTo>
                  <a:pt x="298475" y="371475"/>
                  <a:pt x="340679" y="371475"/>
                  <a:pt x="382788" y="371475"/>
                </a:cubicBezTo>
                <a:cubicBezTo>
                  <a:pt x="385265" y="349246"/>
                  <a:pt x="387742" y="327017"/>
                  <a:pt x="390219" y="304788"/>
                </a:cubicBezTo>
                <a:cubicBezTo>
                  <a:pt x="404795" y="304788"/>
                  <a:pt x="419371" y="304788"/>
                  <a:pt x="433947" y="304788"/>
                </a:cubicBezTo>
                <a:cubicBezTo>
                  <a:pt x="436138" y="327017"/>
                  <a:pt x="438329" y="349246"/>
                  <a:pt x="440520" y="371475"/>
                </a:cubicBezTo>
                <a:cubicBezTo>
                  <a:pt x="482153" y="371475"/>
                  <a:pt x="523880" y="371475"/>
                  <a:pt x="565512" y="371475"/>
                </a:cubicBezTo>
                <a:lnTo>
                  <a:pt x="540710" y="239717"/>
                </a:lnTo>
                <a:lnTo>
                  <a:pt x="585614" y="239717"/>
                </a:lnTo>
                <a:lnTo>
                  <a:pt x="585614" y="371475"/>
                </a:lnTo>
                <a:cubicBezTo>
                  <a:pt x="626389" y="371475"/>
                  <a:pt x="667164" y="371475"/>
                  <a:pt x="707939" y="371475"/>
                </a:cubicBezTo>
                <a:lnTo>
                  <a:pt x="707939" y="239717"/>
                </a:lnTo>
                <a:lnTo>
                  <a:pt x="744579" y="239717"/>
                </a:lnTo>
                <a:lnTo>
                  <a:pt x="745093" y="248065"/>
                </a:lnTo>
                <a:cubicBezTo>
                  <a:pt x="745093" y="289170"/>
                  <a:pt x="745093" y="330370"/>
                  <a:pt x="745093" y="371475"/>
                </a:cubicBezTo>
                <a:cubicBezTo>
                  <a:pt x="783010" y="371475"/>
                  <a:pt x="820832" y="371475"/>
                  <a:pt x="858748" y="371475"/>
                </a:cubicBezTo>
                <a:cubicBezTo>
                  <a:pt x="858748" y="338898"/>
                  <a:pt x="858748" y="306225"/>
                  <a:pt x="858748" y="273552"/>
                </a:cubicBezTo>
                <a:lnTo>
                  <a:pt x="858025" y="239717"/>
                </a:lnTo>
                <a:lnTo>
                  <a:pt x="958399" y="239717"/>
                </a:lnTo>
                <a:lnTo>
                  <a:pt x="958399" y="371475"/>
                </a:lnTo>
                <a:cubicBezTo>
                  <a:pt x="999174" y="371475"/>
                  <a:pt x="1039949" y="371475"/>
                  <a:pt x="1080724" y="371475"/>
                </a:cubicBezTo>
                <a:lnTo>
                  <a:pt x="1080724" y="239717"/>
                </a:lnTo>
                <a:lnTo>
                  <a:pt x="1149927" y="239717"/>
                </a:lnTo>
                <a:lnTo>
                  <a:pt x="1149927" y="1389644"/>
                </a:lnTo>
                <a:lnTo>
                  <a:pt x="0" y="1389644"/>
                </a:lnTo>
                <a:lnTo>
                  <a:pt x="0" y="239717"/>
                </a:lnTo>
                <a:close/>
                <a:moveTo>
                  <a:pt x="412130" y="82880"/>
                </a:moveTo>
                <a:cubicBezTo>
                  <a:pt x="399650" y="153975"/>
                  <a:pt x="391838" y="206003"/>
                  <a:pt x="388599" y="238867"/>
                </a:cubicBezTo>
                <a:cubicBezTo>
                  <a:pt x="402603" y="238867"/>
                  <a:pt x="416703" y="238867"/>
                  <a:pt x="430708" y="238867"/>
                </a:cubicBezTo>
                <a:cubicBezTo>
                  <a:pt x="424515" y="196804"/>
                  <a:pt x="418323" y="144777"/>
                  <a:pt x="412130" y="82880"/>
                </a:cubicBezTo>
                <a:close/>
                <a:moveTo>
                  <a:pt x="707939" y="63526"/>
                </a:moveTo>
                <a:cubicBezTo>
                  <a:pt x="707939" y="91120"/>
                  <a:pt x="707939" y="118619"/>
                  <a:pt x="707939" y="146214"/>
                </a:cubicBezTo>
                <a:cubicBezTo>
                  <a:pt x="721657" y="146214"/>
                  <a:pt x="731279" y="144681"/>
                  <a:pt x="736805" y="141711"/>
                </a:cubicBezTo>
                <a:cubicBezTo>
                  <a:pt x="742330" y="138740"/>
                  <a:pt x="745093" y="129063"/>
                  <a:pt x="745093" y="112679"/>
                </a:cubicBezTo>
                <a:cubicBezTo>
                  <a:pt x="745093" y="105876"/>
                  <a:pt x="745093" y="99073"/>
                  <a:pt x="745093" y="92270"/>
                </a:cubicBezTo>
                <a:cubicBezTo>
                  <a:pt x="745093" y="80485"/>
                  <a:pt x="742426" y="72724"/>
                  <a:pt x="737091" y="69083"/>
                </a:cubicBezTo>
                <a:cubicBezTo>
                  <a:pt x="731851" y="65442"/>
                  <a:pt x="722038" y="63526"/>
                  <a:pt x="707939" y="63526"/>
                </a:cubicBezTo>
                <a:close/>
                <a:moveTo>
                  <a:pt x="124801" y="63526"/>
                </a:moveTo>
                <a:cubicBezTo>
                  <a:pt x="124801" y="95049"/>
                  <a:pt x="124801" y="126572"/>
                  <a:pt x="124801" y="158095"/>
                </a:cubicBezTo>
                <a:cubicBezTo>
                  <a:pt x="128231" y="158287"/>
                  <a:pt x="131279" y="158382"/>
                  <a:pt x="133756" y="158382"/>
                </a:cubicBezTo>
                <a:cubicBezTo>
                  <a:pt x="144998" y="158382"/>
                  <a:pt x="152810" y="156179"/>
                  <a:pt x="157192" y="151771"/>
                </a:cubicBezTo>
                <a:cubicBezTo>
                  <a:pt x="161479" y="147460"/>
                  <a:pt x="163670" y="138357"/>
                  <a:pt x="163670" y="124560"/>
                </a:cubicBezTo>
                <a:cubicBezTo>
                  <a:pt x="163670" y="114403"/>
                  <a:pt x="163670" y="104247"/>
                  <a:pt x="163670" y="94091"/>
                </a:cubicBezTo>
                <a:cubicBezTo>
                  <a:pt x="163670" y="81347"/>
                  <a:pt x="161193" y="73107"/>
                  <a:pt x="156144" y="69274"/>
                </a:cubicBezTo>
                <a:cubicBezTo>
                  <a:pt x="151095" y="65442"/>
                  <a:pt x="140615" y="63526"/>
                  <a:pt x="124801" y="63526"/>
                </a:cubicBezTo>
                <a:close/>
                <a:moveTo>
                  <a:pt x="885995" y="0"/>
                </a:moveTo>
                <a:cubicBezTo>
                  <a:pt x="975166" y="0"/>
                  <a:pt x="1064242" y="0"/>
                  <a:pt x="1153318" y="0"/>
                </a:cubicBezTo>
                <a:cubicBezTo>
                  <a:pt x="1153318" y="24816"/>
                  <a:pt x="1153318" y="49537"/>
                  <a:pt x="1153318" y="74353"/>
                </a:cubicBezTo>
                <a:cubicBezTo>
                  <a:pt x="1129120" y="74353"/>
                  <a:pt x="1104922" y="74353"/>
                  <a:pt x="1080724" y="74353"/>
                </a:cubicBezTo>
                <a:lnTo>
                  <a:pt x="1080724" y="239717"/>
                </a:lnTo>
                <a:lnTo>
                  <a:pt x="958399" y="239717"/>
                </a:lnTo>
                <a:lnTo>
                  <a:pt x="958399" y="74353"/>
                </a:lnTo>
                <a:cubicBezTo>
                  <a:pt x="934296" y="74353"/>
                  <a:pt x="910098" y="74353"/>
                  <a:pt x="885995" y="74353"/>
                </a:cubicBezTo>
                <a:cubicBezTo>
                  <a:pt x="885995" y="49537"/>
                  <a:pt x="885995" y="24816"/>
                  <a:pt x="885995" y="0"/>
                </a:cubicBezTo>
                <a:close/>
                <a:moveTo>
                  <a:pt x="585614" y="0"/>
                </a:moveTo>
                <a:cubicBezTo>
                  <a:pt x="614480" y="0"/>
                  <a:pt x="643347" y="0"/>
                  <a:pt x="672213" y="0"/>
                </a:cubicBezTo>
                <a:cubicBezTo>
                  <a:pt x="729946" y="0"/>
                  <a:pt x="769006" y="1725"/>
                  <a:pt x="789393" y="5270"/>
                </a:cubicBezTo>
                <a:cubicBezTo>
                  <a:pt x="809876" y="8815"/>
                  <a:pt x="826548" y="17822"/>
                  <a:pt x="839409" y="32194"/>
                </a:cubicBezTo>
                <a:cubicBezTo>
                  <a:pt x="852270" y="46662"/>
                  <a:pt x="858748" y="69753"/>
                  <a:pt x="858748" y="101468"/>
                </a:cubicBezTo>
                <a:cubicBezTo>
                  <a:pt x="858748" y="130309"/>
                  <a:pt x="854176" y="149759"/>
                  <a:pt x="845125" y="159724"/>
                </a:cubicBezTo>
                <a:cubicBezTo>
                  <a:pt x="835979" y="169689"/>
                  <a:pt x="818069" y="175629"/>
                  <a:pt x="791298" y="177641"/>
                </a:cubicBezTo>
                <a:cubicBezTo>
                  <a:pt x="815497" y="182336"/>
                  <a:pt x="831787" y="188660"/>
                  <a:pt x="840171" y="196708"/>
                </a:cubicBezTo>
                <a:cubicBezTo>
                  <a:pt x="848459" y="204661"/>
                  <a:pt x="853604" y="211943"/>
                  <a:pt x="855700" y="218554"/>
                </a:cubicBezTo>
                <a:cubicBezTo>
                  <a:pt x="856700" y="221908"/>
                  <a:pt x="857462" y="228160"/>
                  <a:pt x="857974" y="237322"/>
                </a:cubicBezTo>
                <a:lnTo>
                  <a:pt x="858025" y="239717"/>
                </a:lnTo>
                <a:lnTo>
                  <a:pt x="744579" y="239717"/>
                </a:lnTo>
                <a:lnTo>
                  <a:pt x="743605" y="223896"/>
                </a:lnTo>
                <a:cubicBezTo>
                  <a:pt x="742616" y="217740"/>
                  <a:pt x="741140" y="213476"/>
                  <a:pt x="739187" y="211081"/>
                </a:cubicBezTo>
                <a:cubicBezTo>
                  <a:pt x="735185" y="206386"/>
                  <a:pt x="724801" y="203990"/>
                  <a:pt x="707939" y="203990"/>
                </a:cubicBezTo>
                <a:lnTo>
                  <a:pt x="707939" y="239717"/>
                </a:lnTo>
                <a:lnTo>
                  <a:pt x="585614" y="239717"/>
                </a:lnTo>
                <a:lnTo>
                  <a:pt x="585614" y="0"/>
                </a:lnTo>
                <a:close/>
                <a:moveTo>
                  <a:pt x="318767" y="0"/>
                </a:moveTo>
                <a:cubicBezTo>
                  <a:pt x="377643" y="0"/>
                  <a:pt x="436614" y="0"/>
                  <a:pt x="495585" y="0"/>
                </a:cubicBezTo>
                <a:lnTo>
                  <a:pt x="540710" y="239717"/>
                </a:lnTo>
                <a:lnTo>
                  <a:pt x="278499" y="239717"/>
                </a:lnTo>
                <a:lnTo>
                  <a:pt x="318767" y="0"/>
                </a:lnTo>
                <a:close/>
                <a:moveTo>
                  <a:pt x="2381" y="0"/>
                </a:moveTo>
                <a:cubicBezTo>
                  <a:pt x="43537" y="0"/>
                  <a:pt x="84598" y="0"/>
                  <a:pt x="125658" y="0"/>
                </a:cubicBezTo>
                <a:cubicBezTo>
                  <a:pt x="158907" y="0"/>
                  <a:pt x="184534" y="2108"/>
                  <a:pt x="202445" y="6228"/>
                </a:cubicBezTo>
                <a:cubicBezTo>
                  <a:pt x="220355" y="10348"/>
                  <a:pt x="233883" y="16289"/>
                  <a:pt x="242838" y="24050"/>
                </a:cubicBezTo>
                <a:cubicBezTo>
                  <a:pt x="251889" y="31907"/>
                  <a:pt x="257986" y="41296"/>
                  <a:pt x="261130" y="52411"/>
                </a:cubicBezTo>
                <a:cubicBezTo>
                  <a:pt x="264369" y="63526"/>
                  <a:pt x="265989" y="80676"/>
                  <a:pt x="265989" y="103959"/>
                </a:cubicBezTo>
                <a:cubicBezTo>
                  <a:pt x="265989" y="114691"/>
                  <a:pt x="265989" y="125518"/>
                  <a:pt x="265989" y="136345"/>
                </a:cubicBezTo>
                <a:cubicBezTo>
                  <a:pt x="265989" y="160011"/>
                  <a:pt x="262845" y="177354"/>
                  <a:pt x="256652" y="188181"/>
                </a:cubicBezTo>
                <a:cubicBezTo>
                  <a:pt x="250460" y="199008"/>
                  <a:pt x="239123" y="207344"/>
                  <a:pt x="222546" y="213189"/>
                </a:cubicBezTo>
                <a:cubicBezTo>
                  <a:pt x="205970" y="219033"/>
                  <a:pt x="184344" y="221908"/>
                  <a:pt x="157573" y="221908"/>
                </a:cubicBezTo>
                <a:cubicBezTo>
                  <a:pt x="146617" y="221908"/>
                  <a:pt x="135661" y="221908"/>
                  <a:pt x="124801" y="221908"/>
                </a:cubicBezTo>
                <a:lnTo>
                  <a:pt x="124801" y="239717"/>
                </a:lnTo>
                <a:lnTo>
                  <a:pt x="2381" y="239717"/>
                </a:lnTo>
                <a:lnTo>
                  <a:pt x="2381" y="0"/>
                </a:lnTo>
                <a:close/>
              </a:path>
            </a:pathLst>
          </a:custGeom>
          <a:solidFill>
            <a:srgbClr val="9B552C"/>
          </a:solidFill>
          <a:ln>
            <a:noFill/>
          </a:ln>
        </p:spPr>
        <p:txBody>
          <a:bodyPr tIns="297000" bIns="0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4800" dirty="0">
                <a:solidFill>
                  <a:schemeClr val="bg1"/>
                </a:solidFill>
                <a:latin typeface="Impact" panose="020B0806030902050204" pitchFamily="34" charset="0"/>
              </a:rPr>
              <a:t>0</a:t>
            </a:r>
            <a:r>
              <a:rPr lang="ru-RU" altLang="zh-CN" sz="4800" dirty="0">
                <a:solidFill>
                  <a:schemeClr val="bg1"/>
                </a:solidFill>
                <a:latin typeface="Impact" panose="020B0806030902050204" pitchFamily="34" charset="0"/>
              </a:rPr>
              <a:t>4</a:t>
            </a:r>
            <a:endParaRPr lang="zh-CN" altLang="en-US" sz="48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25" name="TextBox 3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594100" y="2187721"/>
            <a:ext cx="5105400" cy="172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zh-CN" altLang="en-US" sz="6000" b="1" baseline="-2500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93820" y="2377568"/>
            <a:ext cx="4724400" cy="1200329"/>
          </a:xfrm>
          <a:prstGeom prst="rect">
            <a:avLst/>
          </a:prstGeom>
          <a:effectLst>
            <a:outerShdw blurRad="50800" dist="50800" dir="54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altLang="zh-CN" sz="2400" b="1" kern="0" dirty="0">
                <a:solidFill>
                  <a:schemeClr val="bg1"/>
                </a:solidFill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ПРИВЕДЕНИЕ В СООТВЕТСТВИЕ УСТАВОВ ОРГАНИЗАЦИЙ</a:t>
            </a:r>
            <a:endParaRPr lang="zh-CN" altLang="en-US" sz="2400" b="1" baseline="-25000" dirty="0">
              <a:solidFill>
                <a:schemeClr val="bg1"/>
              </a:solidFill>
            </a:endParaRPr>
          </a:p>
        </p:txBody>
      </p:sp>
      <p:pic>
        <p:nvPicPr>
          <p:cNvPr id="10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00950" y="241671"/>
            <a:ext cx="1289049" cy="132519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25"/>
                            </p:stCondLst>
                            <p:childTnLst>
                              <p:par>
                                <p:cTn id="25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75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472440"/>
            <a:ext cx="8519160" cy="4465320"/>
          </a:xfrm>
        </p:spPr>
        <p:txBody>
          <a:bodyPr/>
          <a:lstStyle/>
          <a:p>
            <a:pPr>
              <a:lnSpc>
                <a:spcPts val="1300"/>
              </a:lnSpc>
            </a:pPr>
            <a:r>
              <a:rPr lang="ru-RU" sz="1500" b="0" dirty="0">
                <a:solidFill>
                  <a:schemeClr val="tx1"/>
                </a:solidFill>
              </a:rPr>
              <a:t>наименование и место нахождения организации физической культуры и спорта;</a:t>
            </a:r>
            <a:br>
              <a:rPr lang="ru-RU" sz="1500" b="0" dirty="0">
                <a:solidFill>
                  <a:schemeClr val="tx1"/>
                </a:solidFill>
              </a:rPr>
            </a:br>
            <a:br>
              <a:rPr lang="ru-RU" sz="1500" b="0" dirty="0">
                <a:solidFill>
                  <a:schemeClr val="tx1"/>
                </a:solidFill>
              </a:rPr>
            </a:br>
            <a:r>
              <a:rPr lang="ru-RU" sz="1500" b="0" dirty="0">
                <a:solidFill>
                  <a:schemeClr val="tx1"/>
                </a:solidFill>
              </a:rPr>
              <a:t>цели, задачи, предмет деятельности организации физической культуры и спорта;</a:t>
            </a:r>
            <a:br>
              <a:rPr lang="ru-RU" sz="1500" b="0" dirty="0">
                <a:solidFill>
                  <a:schemeClr val="tx1"/>
                </a:solidFill>
              </a:rPr>
            </a:br>
            <a:br>
              <a:rPr lang="ru-RU" sz="1500" b="0" dirty="0">
                <a:solidFill>
                  <a:schemeClr val="tx1"/>
                </a:solidFill>
              </a:rPr>
            </a:br>
            <a:r>
              <a:rPr lang="ru-RU" sz="1500" b="0" dirty="0">
                <a:solidFill>
                  <a:schemeClr val="tx1"/>
                </a:solidFill>
              </a:rPr>
              <a:t>вид (виды) спорта, развитие которого (которых) осуществляется организацией физической культуры и спорта (при наличии);</a:t>
            </a:r>
            <a:br>
              <a:rPr lang="ru-RU" sz="1500" b="0" dirty="0">
                <a:solidFill>
                  <a:schemeClr val="tx1"/>
                </a:solidFill>
              </a:rPr>
            </a:br>
            <a:br>
              <a:rPr lang="ru-RU" sz="1500" b="0" dirty="0">
                <a:solidFill>
                  <a:schemeClr val="tx1"/>
                </a:solidFill>
              </a:rPr>
            </a:br>
            <a:r>
              <a:rPr lang="ru-RU" sz="1500" b="0" dirty="0">
                <a:solidFill>
                  <a:schemeClr val="tx1"/>
                </a:solidFill>
              </a:rPr>
              <a:t>сведения о создании, реорганизациях с указанием данных о правопреемстве, переименованиях организации физической культуры и спорта;</a:t>
            </a:r>
            <a:br>
              <a:rPr lang="ru-RU" sz="1500" b="0" dirty="0">
                <a:solidFill>
                  <a:schemeClr val="tx1"/>
                </a:solidFill>
              </a:rPr>
            </a:br>
            <a:br>
              <a:rPr lang="ru-RU" sz="1500" b="0" dirty="0">
                <a:solidFill>
                  <a:schemeClr val="tx1"/>
                </a:solidFill>
              </a:rPr>
            </a:br>
            <a:r>
              <a:rPr lang="ru-RU" sz="1500" b="0" dirty="0">
                <a:solidFill>
                  <a:schemeClr val="tx1"/>
                </a:solidFill>
              </a:rPr>
              <a:t>структуру организации физической культуры и спорта;</a:t>
            </a:r>
            <a:br>
              <a:rPr lang="ru-RU" sz="1500" b="0" dirty="0">
                <a:solidFill>
                  <a:schemeClr val="tx1"/>
                </a:solidFill>
              </a:rPr>
            </a:br>
            <a:br>
              <a:rPr lang="ru-RU" sz="1500" b="0" dirty="0">
                <a:solidFill>
                  <a:schemeClr val="tx1"/>
                </a:solidFill>
              </a:rPr>
            </a:br>
            <a:r>
              <a:rPr lang="ru-RU" sz="1500" b="0" dirty="0">
                <a:solidFill>
                  <a:schemeClr val="tx1"/>
                </a:solidFill>
              </a:rPr>
              <a:t>порядок управления деятельностью организации физической культуры и спорта, компетенцию руководящих органов;</a:t>
            </a:r>
            <a:br>
              <a:rPr lang="ru-RU" sz="1500" b="0" dirty="0">
                <a:solidFill>
                  <a:schemeClr val="tx1"/>
                </a:solidFill>
              </a:rPr>
            </a:br>
            <a:br>
              <a:rPr lang="ru-RU" sz="1500" b="0" dirty="0">
                <a:solidFill>
                  <a:schemeClr val="tx1"/>
                </a:solidFill>
              </a:rPr>
            </a:br>
            <a:r>
              <a:rPr lang="ru-RU" sz="1500" b="0" dirty="0">
                <a:solidFill>
                  <a:schemeClr val="tx1"/>
                </a:solidFill>
              </a:rPr>
              <a:t>источники и порядок формирования имущества организации физической культуры и спорта;</a:t>
            </a:r>
            <a:br>
              <a:rPr lang="ru-RU" sz="1500" b="0" dirty="0">
                <a:solidFill>
                  <a:schemeClr val="tx1"/>
                </a:solidFill>
              </a:rPr>
            </a:br>
            <a:br>
              <a:rPr lang="ru-RU" sz="1500" b="0" dirty="0">
                <a:solidFill>
                  <a:schemeClr val="tx1"/>
                </a:solidFill>
              </a:rPr>
            </a:br>
            <a:r>
              <a:rPr lang="ru-RU" sz="1500" b="0" dirty="0">
                <a:solidFill>
                  <a:schemeClr val="tx1"/>
                </a:solidFill>
              </a:rPr>
              <a:t>порядок внесения изменений в устав организации физической культуры и спорта;</a:t>
            </a:r>
            <a:br>
              <a:rPr lang="ru-RU" sz="1500" b="0" dirty="0">
                <a:solidFill>
                  <a:schemeClr val="tx1"/>
                </a:solidFill>
              </a:rPr>
            </a:br>
            <a:br>
              <a:rPr lang="ru-RU" sz="1500" b="0" dirty="0">
                <a:solidFill>
                  <a:schemeClr val="tx1"/>
                </a:solidFill>
              </a:rPr>
            </a:br>
            <a:r>
              <a:rPr lang="ru-RU" sz="1500" b="0" dirty="0">
                <a:solidFill>
                  <a:schemeClr val="tx1"/>
                </a:solidFill>
              </a:rPr>
              <a:t>порядок реорганизации и ликвидации организации физической культуры и спорта, использования имущества, оставшегося после ее ликвидации;</a:t>
            </a:r>
            <a:br>
              <a:rPr lang="ru-RU" sz="1500" b="0" dirty="0">
                <a:solidFill>
                  <a:schemeClr val="tx1"/>
                </a:solidFill>
              </a:rPr>
            </a:br>
            <a:br>
              <a:rPr lang="ru-RU" sz="1500" b="0" dirty="0">
                <a:solidFill>
                  <a:schemeClr val="tx1"/>
                </a:solidFill>
              </a:rPr>
            </a:br>
            <a:r>
              <a:rPr lang="ru-RU" sz="1500" b="0" dirty="0">
                <a:solidFill>
                  <a:schemeClr val="tx1"/>
                </a:solidFill>
              </a:rPr>
              <a:t>иные положения, предусмотренные законодательством либо не противоречащие ему.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</a:rPr>
              <a:t>Устав организации физической культуры и спорта должен содержать, если иное не установлено законодательными актами</a:t>
            </a:r>
            <a:r>
              <a:rPr lang="ru-RU" sz="1800" dirty="0">
                <a:solidFill>
                  <a:schemeClr val="bg1"/>
                </a:solidFill>
              </a:rPr>
              <a:t> </a:t>
            </a:r>
            <a:r>
              <a:rPr lang="ru-RU" sz="1800" b="1" dirty="0">
                <a:solidFill>
                  <a:schemeClr val="bg1"/>
                </a:solidFill>
              </a:rPr>
              <a:t>(ст. 17</a:t>
            </a:r>
            <a:r>
              <a:rPr lang="ru-RU" sz="1800" b="1" baseline="30000" dirty="0">
                <a:solidFill>
                  <a:schemeClr val="bg1"/>
                </a:solidFill>
              </a:rPr>
              <a:t>1 </a:t>
            </a:r>
            <a:r>
              <a:rPr lang="ru-RU" sz="1800" b="1" dirty="0">
                <a:solidFill>
                  <a:schemeClr val="bg1"/>
                </a:solidFill>
              </a:rPr>
              <a:t>Закона):</a:t>
            </a:r>
          </a:p>
        </p:txBody>
      </p:sp>
      <p:sp>
        <p:nvSpPr>
          <p:cNvPr id="14" name="Rounded Rectangle 5"/>
          <p:cNvSpPr/>
          <p:nvPr/>
        </p:nvSpPr>
        <p:spPr>
          <a:xfrm>
            <a:off x="304801" y="734750"/>
            <a:ext cx="327660" cy="27109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1</a:t>
            </a:r>
            <a:endParaRPr lang="en-US" sz="12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297179" y="1082565"/>
            <a:ext cx="320041" cy="273795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2</a:t>
            </a:r>
            <a:endParaRPr lang="en-US" sz="1200" b="1" dirty="0"/>
          </a:p>
        </p:txBody>
      </p:sp>
      <p:sp>
        <p:nvSpPr>
          <p:cNvPr id="9" name="Rounded Rectangle 13"/>
          <p:cNvSpPr/>
          <p:nvPr/>
        </p:nvSpPr>
        <p:spPr>
          <a:xfrm>
            <a:off x="297180" y="1431016"/>
            <a:ext cx="335280" cy="275864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3</a:t>
            </a:r>
            <a:endParaRPr lang="en-US" sz="12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297180" y="1927860"/>
            <a:ext cx="335280" cy="24384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4</a:t>
            </a:r>
            <a:endParaRPr lang="en-US" sz="1200" b="1" dirty="0"/>
          </a:p>
        </p:txBody>
      </p:sp>
      <p:sp>
        <p:nvSpPr>
          <p:cNvPr id="8" name="Rounded Rectangle 11"/>
          <p:cNvSpPr/>
          <p:nvPr/>
        </p:nvSpPr>
        <p:spPr>
          <a:xfrm>
            <a:off x="289560" y="2407920"/>
            <a:ext cx="342900" cy="25146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5</a:t>
            </a:r>
            <a:endParaRPr lang="en-US" sz="1200" b="1" dirty="0"/>
          </a:p>
        </p:txBody>
      </p:sp>
      <p:sp>
        <p:nvSpPr>
          <p:cNvPr id="11" name="Rounded Rectangle 17"/>
          <p:cNvSpPr/>
          <p:nvPr/>
        </p:nvSpPr>
        <p:spPr>
          <a:xfrm>
            <a:off x="297180" y="2773680"/>
            <a:ext cx="335280" cy="25146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6</a:t>
            </a:r>
            <a:endParaRPr lang="en-US" sz="1200" b="1" dirty="0"/>
          </a:p>
        </p:txBody>
      </p:sp>
      <p:sp>
        <p:nvSpPr>
          <p:cNvPr id="12" name="Rounded Rectangle 5"/>
          <p:cNvSpPr/>
          <p:nvPr/>
        </p:nvSpPr>
        <p:spPr>
          <a:xfrm>
            <a:off x="266700" y="4354250"/>
            <a:ext cx="373381" cy="33967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050" b="1" dirty="0"/>
              <a:t>10</a:t>
            </a:r>
            <a:endParaRPr lang="en-US" sz="1050" b="1" dirty="0"/>
          </a:p>
        </p:txBody>
      </p:sp>
      <p:sp>
        <p:nvSpPr>
          <p:cNvPr id="16" name="Rounded Rectangle 5"/>
          <p:cNvSpPr/>
          <p:nvPr/>
        </p:nvSpPr>
        <p:spPr>
          <a:xfrm>
            <a:off x="274320" y="3935150"/>
            <a:ext cx="350520" cy="27871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/>
              <a:t>9</a:t>
            </a:r>
            <a:endParaRPr lang="en-US" sz="1200" b="1" dirty="0"/>
          </a:p>
        </p:txBody>
      </p:sp>
      <p:sp>
        <p:nvSpPr>
          <p:cNvPr id="17" name="Rounded Rectangle 5"/>
          <p:cNvSpPr/>
          <p:nvPr/>
        </p:nvSpPr>
        <p:spPr>
          <a:xfrm>
            <a:off x="289561" y="3581400"/>
            <a:ext cx="335280" cy="26670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b="1" dirty="0"/>
              <a:t>8</a:t>
            </a:r>
            <a:endParaRPr lang="en-US" sz="1200" b="1" dirty="0"/>
          </a:p>
        </p:txBody>
      </p:sp>
      <p:sp>
        <p:nvSpPr>
          <p:cNvPr id="18" name="Rounded Rectangle 5"/>
          <p:cNvSpPr/>
          <p:nvPr/>
        </p:nvSpPr>
        <p:spPr>
          <a:xfrm>
            <a:off x="297181" y="3256970"/>
            <a:ext cx="335280" cy="25585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200" b="1" dirty="0"/>
              <a:t>7</a:t>
            </a:r>
            <a:endParaRPr lang="en-US" sz="12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15" cstate="screen"/>
          <a:stretch>
            <a:fillRect/>
          </a:stretch>
        </p:blipFill>
        <p:spPr bwMode="auto">
          <a:xfrm>
            <a:off x="0" y="-1588"/>
            <a:ext cx="9145588" cy="514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任意多边形 9"/>
          <p:cNvSpPr/>
          <p:nvPr>
            <p:custDataLst>
              <p:tags r:id="rId1"/>
            </p:custDataLst>
          </p:nvPr>
        </p:nvSpPr>
        <p:spPr>
          <a:xfrm>
            <a:off x="949960" y="3764280"/>
            <a:ext cx="7561580" cy="50292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endParaRPr lang="ru-RU" sz="1200" b="1" dirty="0"/>
          </a:p>
          <a:p>
            <a:pPr algn="ctr"/>
            <a:r>
              <a:rPr lang="ru-RU" sz="1200" b="1" dirty="0"/>
              <a:t>Постановление Министерства спорта и туризма Республики Беларусь от 15 марта 2022 г. № 9 «Об утверждении регламентов административных процедур»</a:t>
            </a:r>
          </a:p>
          <a:p>
            <a:endParaRPr lang="ru-RU" sz="1200" b="1" dirty="0"/>
          </a:p>
        </p:txBody>
      </p:sp>
      <p:sp>
        <p:nvSpPr>
          <p:cNvPr id="11" name="任意多边形 10"/>
          <p:cNvSpPr/>
          <p:nvPr>
            <p:custDataLst>
              <p:tags r:id="rId2"/>
            </p:custDataLst>
          </p:nvPr>
        </p:nvSpPr>
        <p:spPr>
          <a:xfrm>
            <a:off x="342900" y="117371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4E2A13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>
                <a:solidFill>
                  <a:srgbClr val="FFFFFF"/>
                </a:solidFill>
              </a:rPr>
              <a:t>1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14" name="任意多边形 13"/>
          <p:cNvSpPr/>
          <p:nvPr>
            <p:custDataLst>
              <p:tags r:id="rId3"/>
            </p:custDataLst>
          </p:nvPr>
        </p:nvSpPr>
        <p:spPr>
          <a:xfrm>
            <a:off x="914401" y="1135380"/>
            <a:ext cx="7559039" cy="50292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rmAutofit/>
          </a:bodyPr>
          <a:lstStyle/>
          <a:p>
            <a:pPr algn="ctr"/>
            <a:r>
              <a:rPr lang="ru-RU" sz="1200" b="1" dirty="0"/>
              <a:t>Закон Республики Беларусь от 4 января 2014 г. № 125-З «О физической культуре и спорте» (далее – Закон)</a:t>
            </a:r>
          </a:p>
        </p:txBody>
      </p:sp>
      <p:sp>
        <p:nvSpPr>
          <p:cNvPr id="24" name="文本框 1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02260" y="99060"/>
            <a:ext cx="84963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zh-CN" sz="2400" b="1" dirty="0">
                <a:solidFill>
                  <a:schemeClr val="bg1"/>
                </a:solidFill>
                <a:latin typeface="+mj-ea"/>
                <a:ea typeface="+mj-ea"/>
              </a:rPr>
              <a:t>Законодательство о государственной аккредитации</a:t>
            </a:r>
            <a:endParaRPr lang="zh-CN" altLang="en-US" sz="24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5" name="任意多边形 9"/>
          <p:cNvSpPr/>
          <p:nvPr>
            <p:custDataLst>
              <p:tags r:id="rId5"/>
            </p:custDataLst>
          </p:nvPr>
        </p:nvSpPr>
        <p:spPr>
          <a:xfrm>
            <a:off x="947420" y="2430780"/>
            <a:ext cx="7556500" cy="49530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pPr algn="ctr"/>
            <a:r>
              <a:rPr lang="ru-RU" sz="1200" b="1" dirty="0"/>
              <a:t>Постановление Совета Министров Республики Беларусь от 24 сентября 2021 г. № 548 «Об административных процедурах, осуществляемых в отношении субъектов хозяйствования»</a:t>
            </a:r>
          </a:p>
        </p:txBody>
      </p:sp>
      <p:sp>
        <p:nvSpPr>
          <p:cNvPr id="12" name="任意多边形 9"/>
          <p:cNvSpPr/>
          <p:nvPr>
            <p:custDataLst>
              <p:tags r:id="rId6"/>
            </p:custDataLst>
          </p:nvPr>
        </p:nvSpPr>
        <p:spPr>
          <a:xfrm>
            <a:off x="955040" y="3055620"/>
            <a:ext cx="7541260" cy="58674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endParaRPr lang="ru-RU" sz="1100" b="1" dirty="0"/>
          </a:p>
          <a:p>
            <a:pPr algn="ctr"/>
            <a:r>
              <a:rPr lang="ru-RU" sz="1200" b="1" dirty="0"/>
              <a:t>Постановление Совета Министров Республики Беларусь от 28 июня 2023 г. № 416 «О критериях для прохождения (подтверждения, лишения) государственной аккредитации»</a:t>
            </a:r>
          </a:p>
          <a:p>
            <a:endParaRPr lang="ru-RU" sz="1100" b="1" dirty="0"/>
          </a:p>
        </p:txBody>
      </p:sp>
      <p:sp>
        <p:nvSpPr>
          <p:cNvPr id="16" name="任意多边形 9"/>
          <p:cNvSpPr/>
          <p:nvPr>
            <p:custDataLst>
              <p:tags r:id="rId7"/>
            </p:custDataLst>
          </p:nvPr>
        </p:nvSpPr>
        <p:spPr>
          <a:xfrm>
            <a:off x="970280" y="4450080"/>
            <a:ext cx="7564120" cy="51054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ru-RU" sz="1200" b="1" dirty="0"/>
              <a:t>Постановление Министерства спорта и туризма Республики Беларусь от 4 июля 2023 г. № 34 «О лишении государственной аккредитации»</a:t>
            </a:r>
          </a:p>
        </p:txBody>
      </p:sp>
      <p:sp>
        <p:nvSpPr>
          <p:cNvPr id="17" name="任意多边形 9"/>
          <p:cNvSpPr/>
          <p:nvPr>
            <p:custDataLst>
              <p:tags r:id="rId8"/>
            </p:custDataLst>
          </p:nvPr>
        </p:nvSpPr>
        <p:spPr>
          <a:xfrm>
            <a:off x="929640" y="1783080"/>
            <a:ext cx="7559040" cy="48768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pPr algn="ctr"/>
            <a:r>
              <a:rPr lang="ru-RU" sz="1200" b="1" dirty="0"/>
              <a:t>Указ Президента Республики Беларусь от 25 июня 2021 г. № 240 «Об административных процедурах, осуществляемых в отношении субъектов хозяйствования»</a:t>
            </a:r>
          </a:p>
        </p:txBody>
      </p:sp>
      <p:sp>
        <p:nvSpPr>
          <p:cNvPr id="22" name="任意多边形 10"/>
          <p:cNvSpPr/>
          <p:nvPr>
            <p:custDataLst>
              <p:tags r:id="rId9"/>
            </p:custDataLst>
          </p:nvPr>
        </p:nvSpPr>
        <p:spPr>
          <a:xfrm>
            <a:off x="350520" y="182903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4E2A13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>
                <a:solidFill>
                  <a:srgbClr val="FFFFFF"/>
                </a:solidFill>
              </a:rPr>
              <a:t>2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23" name="任意多边形 10"/>
          <p:cNvSpPr/>
          <p:nvPr>
            <p:custDataLst>
              <p:tags r:id="rId10"/>
            </p:custDataLst>
          </p:nvPr>
        </p:nvSpPr>
        <p:spPr>
          <a:xfrm>
            <a:off x="358140" y="246911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4E2A13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>
                <a:solidFill>
                  <a:srgbClr val="FFFFFF"/>
                </a:solidFill>
              </a:rPr>
              <a:t>3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26" name="任意多边形 10"/>
          <p:cNvSpPr/>
          <p:nvPr>
            <p:custDataLst>
              <p:tags r:id="rId11"/>
            </p:custDataLst>
          </p:nvPr>
        </p:nvSpPr>
        <p:spPr>
          <a:xfrm>
            <a:off x="365760" y="314729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4E2A13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>
                <a:solidFill>
                  <a:srgbClr val="FFFFFF"/>
                </a:solidFill>
              </a:rPr>
              <a:t>4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27" name="任意多边形 10"/>
          <p:cNvSpPr/>
          <p:nvPr>
            <p:custDataLst>
              <p:tags r:id="rId12"/>
            </p:custDataLst>
          </p:nvPr>
        </p:nvSpPr>
        <p:spPr>
          <a:xfrm>
            <a:off x="373380" y="379499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4E2A13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>
                <a:solidFill>
                  <a:srgbClr val="FFFFFF"/>
                </a:solidFill>
              </a:rPr>
              <a:t>5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28" name="任意多边形 10"/>
          <p:cNvSpPr/>
          <p:nvPr>
            <p:custDataLst>
              <p:tags r:id="rId13"/>
            </p:custDataLst>
          </p:nvPr>
        </p:nvSpPr>
        <p:spPr>
          <a:xfrm>
            <a:off x="373380" y="4503659"/>
            <a:ext cx="466964" cy="434102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4E2A13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>
                <a:solidFill>
                  <a:srgbClr val="FFFFFF"/>
                </a:solidFill>
              </a:rPr>
              <a:t>6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75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6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25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000"/>
                            </p:stCondLst>
                            <p:childTnLst>
                              <p:par>
                                <p:cTn id="42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4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750"/>
                            </p:stCondLst>
                            <p:childTnLst>
                              <p:par>
                                <p:cTn id="4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500"/>
                            </p:stCondLst>
                            <p:childTnLst>
                              <p:par>
                                <p:cTn id="5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925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4" grpId="0" animBg="1"/>
      <p:bldP spid="24" grpId="0"/>
      <p:bldP spid="25" grpId="0" animBg="1"/>
      <p:bldP spid="12" grpId="0" animBg="1"/>
      <p:bldP spid="16" grpId="0" animBg="1"/>
      <p:bldP spid="17" grpId="0" animBg="1"/>
      <p:bldP spid="22" grpId="0" animBg="1"/>
      <p:bldP spid="23" grpId="0" animBg="1"/>
      <p:bldP spid="26" grpId="0" animBg="1"/>
      <p:bldP spid="27" grpId="0" animBg="1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472440"/>
            <a:ext cx="8128635" cy="4465320"/>
          </a:xfrm>
        </p:spPr>
        <p:txBody>
          <a:bodyPr/>
          <a:lstStyle/>
          <a:p>
            <a:pPr algn="just">
              <a:lnSpc>
                <a:spcPct val="100000"/>
              </a:lnSpc>
            </a:pPr>
            <a:r>
              <a:rPr lang="ru-RU" sz="2800" b="0" dirty="0">
                <a:solidFill>
                  <a:schemeClr val="tx1"/>
                </a:solidFill>
              </a:rPr>
              <a:t>Организации физической культуры и спорта, зарегистрированные до 1 июля 2023 г., при первом внесении изменений в свои уставы, но не позднее 1 июля 2025 г., обязаны привести их в соответствие с Законом. До приведения в соответствие с Законом уставы организаций физической культуры и спорта действуют в части, не противоречащей Закону.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-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</a:rPr>
              <a:t>Сроки корректировки уставов организаций: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screen"/>
          <a:stretch>
            <a:fillRect/>
          </a:stretch>
        </p:blipFill>
        <p:spPr bwMode="auto">
          <a:xfrm>
            <a:off x="1" y="0"/>
            <a:ext cx="9145588" cy="514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1425" y="3603996"/>
            <a:ext cx="1289049" cy="1325191"/>
          </a:xfrm>
          <a:prstGeom prst="rect">
            <a:avLst/>
          </a:prstGeom>
          <a:noFill/>
        </p:spPr>
      </p:pic>
      <p:pic>
        <p:nvPicPr>
          <p:cNvPr id="8" name="Picture 3" descr="C:\Users\itex\Desktop\Герб-и-флаг-Беларуси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3824" y="147637"/>
            <a:ext cx="2117305" cy="976313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screen"/>
          <a:stretch>
            <a:fillRect/>
          </a:stretch>
        </p:blipFill>
        <p:spPr bwMode="auto">
          <a:xfrm>
            <a:off x="0" y="-1588"/>
            <a:ext cx="9145588" cy="514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任意多边形 10"/>
          <p:cNvSpPr/>
          <p:nvPr>
            <p:custDataLst>
              <p:tags r:id="rId1"/>
            </p:custDataLst>
          </p:nvPr>
        </p:nvSpPr>
        <p:spPr>
          <a:xfrm>
            <a:off x="295274" y="1554719"/>
            <a:ext cx="600075" cy="645556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4E2A13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>
                <a:solidFill>
                  <a:srgbClr val="FFFFFF"/>
                </a:solidFill>
              </a:rPr>
              <a:t>1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  <p:sp>
        <p:nvSpPr>
          <p:cNvPr id="14" name="任意多边形 13"/>
          <p:cNvSpPr/>
          <p:nvPr>
            <p:custDataLst>
              <p:tags r:id="rId2"/>
            </p:custDataLst>
          </p:nvPr>
        </p:nvSpPr>
        <p:spPr>
          <a:xfrm>
            <a:off x="914401" y="1135380"/>
            <a:ext cx="7810499" cy="1341120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rmAutofit/>
          </a:bodyPr>
          <a:lstStyle/>
          <a:p>
            <a:pPr algn="ctr"/>
            <a:r>
              <a:rPr lang="ru-RU" sz="2000" b="1" dirty="0"/>
              <a:t>Постановление Министерства спорта и туризма Республики Беларусь от 5 мая 2023 г. № 29 «О перечне и описании видов деятельности, относящихся к  сфере физической культуры» </a:t>
            </a:r>
          </a:p>
        </p:txBody>
      </p:sp>
      <p:sp>
        <p:nvSpPr>
          <p:cNvPr id="24" name="文本框 1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302260" y="314325"/>
            <a:ext cx="8496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zh-CN" sz="2000" b="1" dirty="0">
                <a:solidFill>
                  <a:schemeClr val="bg1"/>
                </a:solidFill>
                <a:latin typeface="+mj-ea"/>
                <a:ea typeface="+mj-ea"/>
              </a:rPr>
              <a:t>Отнесение деятельности к физической культуре и спорту</a:t>
            </a:r>
            <a:endParaRPr lang="zh-CN" altLang="en-US" sz="20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" name="任意多边形 9"/>
          <p:cNvSpPr/>
          <p:nvPr>
            <p:custDataLst>
              <p:tags r:id="rId4"/>
            </p:custDataLst>
          </p:nvPr>
        </p:nvSpPr>
        <p:spPr>
          <a:xfrm>
            <a:off x="929640" y="3097529"/>
            <a:ext cx="7559040" cy="702945"/>
          </a:xfrm>
          <a:custGeom>
            <a:avLst/>
            <a:gdLst>
              <a:gd name="connsiteX0" fmla="*/ 122108 w 732631"/>
              <a:gd name="connsiteY0" fmla="*/ 0 h 5307012"/>
              <a:gd name="connsiteX1" fmla="*/ 610523 w 732631"/>
              <a:gd name="connsiteY1" fmla="*/ 0 h 5307012"/>
              <a:gd name="connsiteX2" fmla="*/ 732631 w 732631"/>
              <a:gd name="connsiteY2" fmla="*/ 122108 h 5307012"/>
              <a:gd name="connsiteX3" fmla="*/ 732631 w 732631"/>
              <a:gd name="connsiteY3" fmla="*/ 5307012 h 5307012"/>
              <a:gd name="connsiteX4" fmla="*/ 732631 w 732631"/>
              <a:gd name="connsiteY4" fmla="*/ 5307012 h 5307012"/>
              <a:gd name="connsiteX5" fmla="*/ 0 w 732631"/>
              <a:gd name="connsiteY5" fmla="*/ 5307012 h 5307012"/>
              <a:gd name="connsiteX6" fmla="*/ 0 w 732631"/>
              <a:gd name="connsiteY6" fmla="*/ 5307012 h 5307012"/>
              <a:gd name="connsiteX7" fmla="*/ 0 w 732631"/>
              <a:gd name="connsiteY7" fmla="*/ 122108 h 5307012"/>
              <a:gd name="connsiteX8" fmla="*/ 122108 w 732631"/>
              <a:gd name="connsiteY8" fmla="*/ 0 h 5307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2631" h="5307012">
                <a:moveTo>
                  <a:pt x="732631" y="884525"/>
                </a:moveTo>
                <a:lnTo>
                  <a:pt x="732631" y="4422487"/>
                </a:lnTo>
                <a:cubicBezTo>
                  <a:pt x="732631" y="4910992"/>
                  <a:pt x="725084" y="5307008"/>
                  <a:pt x="715774" y="5307008"/>
                </a:cubicBezTo>
                <a:lnTo>
                  <a:pt x="0" y="5307008"/>
                </a:lnTo>
                <a:lnTo>
                  <a:pt x="0" y="5307008"/>
                </a:lnTo>
                <a:lnTo>
                  <a:pt x="0" y="4"/>
                </a:lnTo>
                <a:lnTo>
                  <a:pt x="0" y="4"/>
                </a:lnTo>
                <a:lnTo>
                  <a:pt x="715774" y="4"/>
                </a:lnTo>
                <a:cubicBezTo>
                  <a:pt x="725084" y="4"/>
                  <a:pt x="732631" y="396020"/>
                  <a:pt x="732631" y="884525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90000"/>
            </a:schemeClr>
          </a:solidFill>
          <a:ln>
            <a:noFill/>
          </a:ln>
          <a:effectLst/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70000" tIns="0" rIns="0" bIns="0" spcCol="1270" anchor="ctr">
            <a:noAutofit/>
          </a:bodyPr>
          <a:lstStyle/>
          <a:p>
            <a:pPr algn="ctr"/>
            <a:r>
              <a:rPr lang="ru-RU" sz="2000" b="1" dirty="0"/>
              <a:t>Реестр видов спорта Республики Беларусь</a:t>
            </a:r>
          </a:p>
        </p:txBody>
      </p:sp>
      <p:sp>
        <p:nvSpPr>
          <p:cNvPr id="22" name="任意多边形 10"/>
          <p:cNvSpPr/>
          <p:nvPr>
            <p:custDataLst>
              <p:tags r:id="rId5"/>
            </p:custDataLst>
          </p:nvPr>
        </p:nvSpPr>
        <p:spPr>
          <a:xfrm>
            <a:off x="340994" y="3105389"/>
            <a:ext cx="573405" cy="637936"/>
          </a:xfrm>
          <a:custGeom>
            <a:avLst/>
            <a:gdLst>
              <a:gd name="connsiteX0" fmla="*/ 0 w 872351"/>
              <a:gd name="connsiteY0" fmla="*/ 0 h 721783"/>
              <a:gd name="connsiteX1" fmla="*/ 697880 w 872351"/>
              <a:gd name="connsiteY1" fmla="*/ 0 h 721783"/>
              <a:gd name="connsiteX2" fmla="*/ 872351 w 872351"/>
              <a:gd name="connsiteY2" fmla="*/ 360892 h 721783"/>
              <a:gd name="connsiteX3" fmla="*/ 697880 w 872351"/>
              <a:gd name="connsiteY3" fmla="*/ 721783 h 721783"/>
              <a:gd name="connsiteX4" fmla="*/ 0 w 872351"/>
              <a:gd name="connsiteY4" fmla="*/ 721783 h 721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2351" h="721783">
                <a:moveTo>
                  <a:pt x="0" y="0"/>
                </a:moveTo>
                <a:lnTo>
                  <a:pt x="697880" y="0"/>
                </a:lnTo>
                <a:lnTo>
                  <a:pt x="872351" y="360892"/>
                </a:lnTo>
                <a:lnTo>
                  <a:pt x="697880" y="721783"/>
                </a:lnTo>
                <a:lnTo>
                  <a:pt x="0" y="721783"/>
                </a:lnTo>
                <a:close/>
              </a:path>
            </a:pathLst>
          </a:custGeom>
          <a:solidFill>
            <a:srgbClr val="4E2A13"/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zh-CN" sz="1800" b="1" dirty="0">
                <a:solidFill>
                  <a:srgbClr val="FFFFFF"/>
                </a:solidFill>
              </a:rPr>
              <a:t>2</a:t>
            </a:r>
            <a:endParaRPr lang="zh-CN" altLang="en-US" sz="18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6" presetClass="entr" presetSubtype="2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4" grpId="0" animBg="1"/>
      <p:bldP spid="24" grpId="0"/>
      <p:bldP spid="17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screen"/>
          <a:stretch>
            <a:fillRect/>
          </a:stretch>
        </p:blipFill>
        <p:spPr bwMode="auto">
          <a:xfrm>
            <a:off x="0" y="-1588"/>
            <a:ext cx="9145588" cy="514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直接连接符 7"/>
          <p:cNvCxnSpPr>
            <a:cxnSpLocks noChangeShapeType="1"/>
          </p:cNvCxnSpPr>
          <p:nvPr>
            <p:custDataLst>
              <p:tags r:id="rId1"/>
            </p:custDataLst>
          </p:nvPr>
        </p:nvCxnSpPr>
        <p:spPr bwMode="auto">
          <a:xfrm>
            <a:off x="3767337" y="2317008"/>
            <a:ext cx="4698206" cy="119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直接连接符 8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>
            <a:off x="3875684" y="3833713"/>
            <a:ext cx="4698206" cy="238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文本框 16"/>
          <p:cNvSpPr txBox="1"/>
          <p:nvPr>
            <p:custDataLst>
              <p:tags r:id="rId3"/>
            </p:custDataLst>
          </p:nvPr>
        </p:nvSpPr>
        <p:spPr>
          <a:xfrm>
            <a:off x="3703837" y="2303908"/>
            <a:ext cx="4914900" cy="2207132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algn="r">
              <a:defRPr sz="360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Gungsuh" panose="02030600000101010101" pitchFamily="18" charset="-127"/>
                <a:ea typeface="华文琥珀" panose="02010800040101010101" pitchFamily="2" charset="-122"/>
              </a:defRPr>
            </a:lvl1pPr>
          </a:lstStyle>
          <a:p>
            <a:pPr algn="l" eaLnBrk="1" hangingPunct="1">
              <a:defRPr/>
            </a:pP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任意多边形 15"/>
          <p:cNvSpPr/>
          <p:nvPr>
            <p:custDataLst>
              <p:tags r:id="rId4"/>
            </p:custDataLst>
          </p:nvPr>
        </p:nvSpPr>
        <p:spPr bwMode="auto">
          <a:xfrm>
            <a:off x="5371822" y="990193"/>
            <a:ext cx="914677" cy="1042988"/>
          </a:xfrm>
          <a:custGeom>
            <a:avLst/>
            <a:gdLst>
              <a:gd name="T0" fmla="*/ 0 w 1153318"/>
              <a:gd name="T1" fmla="*/ 0 h 1389644"/>
              <a:gd name="T2" fmla="*/ 1153318 w 1153318"/>
              <a:gd name="T3" fmla="*/ 1389644 h 1389644"/>
            </a:gdLst>
            <a:ahLst/>
            <a:cxnLst/>
            <a:rect l="T0" t="T1" r="T2" b="T3"/>
            <a:pathLst>
              <a:path w="1153318" h="1389644">
                <a:moveTo>
                  <a:pt x="0" y="239717"/>
                </a:moveTo>
                <a:lnTo>
                  <a:pt x="2381" y="239717"/>
                </a:lnTo>
                <a:lnTo>
                  <a:pt x="2381" y="371475"/>
                </a:lnTo>
                <a:cubicBezTo>
                  <a:pt x="43156" y="371475"/>
                  <a:pt x="83931" y="371475"/>
                  <a:pt x="124801" y="371475"/>
                </a:cubicBezTo>
                <a:lnTo>
                  <a:pt x="124801" y="239717"/>
                </a:lnTo>
                <a:lnTo>
                  <a:pt x="278499" y="239717"/>
                </a:lnTo>
                <a:lnTo>
                  <a:pt x="256367" y="371475"/>
                </a:lnTo>
                <a:cubicBezTo>
                  <a:pt x="298475" y="371475"/>
                  <a:pt x="340679" y="371475"/>
                  <a:pt x="382788" y="371475"/>
                </a:cubicBezTo>
                <a:cubicBezTo>
                  <a:pt x="385265" y="349246"/>
                  <a:pt x="387742" y="327017"/>
                  <a:pt x="390219" y="304788"/>
                </a:cubicBezTo>
                <a:cubicBezTo>
                  <a:pt x="404795" y="304788"/>
                  <a:pt x="419371" y="304788"/>
                  <a:pt x="433947" y="304788"/>
                </a:cubicBezTo>
                <a:cubicBezTo>
                  <a:pt x="436138" y="327017"/>
                  <a:pt x="438329" y="349246"/>
                  <a:pt x="440520" y="371475"/>
                </a:cubicBezTo>
                <a:cubicBezTo>
                  <a:pt x="482153" y="371475"/>
                  <a:pt x="523880" y="371475"/>
                  <a:pt x="565512" y="371475"/>
                </a:cubicBezTo>
                <a:lnTo>
                  <a:pt x="540710" y="239717"/>
                </a:lnTo>
                <a:lnTo>
                  <a:pt x="585614" y="239717"/>
                </a:lnTo>
                <a:lnTo>
                  <a:pt x="585614" y="371475"/>
                </a:lnTo>
                <a:cubicBezTo>
                  <a:pt x="626389" y="371475"/>
                  <a:pt x="667164" y="371475"/>
                  <a:pt x="707939" y="371475"/>
                </a:cubicBezTo>
                <a:lnTo>
                  <a:pt x="707939" y="239717"/>
                </a:lnTo>
                <a:lnTo>
                  <a:pt x="744579" y="239717"/>
                </a:lnTo>
                <a:lnTo>
                  <a:pt x="745093" y="248065"/>
                </a:lnTo>
                <a:cubicBezTo>
                  <a:pt x="745093" y="289170"/>
                  <a:pt x="745093" y="330370"/>
                  <a:pt x="745093" y="371475"/>
                </a:cubicBezTo>
                <a:cubicBezTo>
                  <a:pt x="783010" y="371475"/>
                  <a:pt x="820832" y="371475"/>
                  <a:pt x="858748" y="371475"/>
                </a:cubicBezTo>
                <a:cubicBezTo>
                  <a:pt x="858748" y="338898"/>
                  <a:pt x="858748" y="306225"/>
                  <a:pt x="858748" y="273552"/>
                </a:cubicBezTo>
                <a:lnTo>
                  <a:pt x="858025" y="239717"/>
                </a:lnTo>
                <a:lnTo>
                  <a:pt x="958399" y="239717"/>
                </a:lnTo>
                <a:lnTo>
                  <a:pt x="958399" y="371475"/>
                </a:lnTo>
                <a:cubicBezTo>
                  <a:pt x="999174" y="371475"/>
                  <a:pt x="1039949" y="371475"/>
                  <a:pt x="1080724" y="371475"/>
                </a:cubicBezTo>
                <a:lnTo>
                  <a:pt x="1080724" y="239717"/>
                </a:lnTo>
                <a:lnTo>
                  <a:pt x="1149927" y="239717"/>
                </a:lnTo>
                <a:lnTo>
                  <a:pt x="1149927" y="1389644"/>
                </a:lnTo>
                <a:lnTo>
                  <a:pt x="0" y="1389644"/>
                </a:lnTo>
                <a:lnTo>
                  <a:pt x="0" y="239717"/>
                </a:lnTo>
                <a:close/>
                <a:moveTo>
                  <a:pt x="412130" y="82880"/>
                </a:moveTo>
                <a:cubicBezTo>
                  <a:pt x="399650" y="153975"/>
                  <a:pt x="391838" y="206003"/>
                  <a:pt x="388599" y="238867"/>
                </a:cubicBezTo>
                <a:cubicBezTo>
                  <a:pt x="402603" y="238867"/>
                  <a:pt x="416703" y="238867"/>
                  <a:pt x="430708" y="238867"/>
                </a:cubicBezTo>
                <a:cubicBezTo>
                  <a:pt x="424515" y="196804"/>
                  <a:pt x="418323" y="144777"/>
                  <a:pt x="412130" y="82880"/>
                </a:cubicBezTo>
                <a:close/>
                <a:moveTo>
                  <a:pt x="707939" y="63526"/>
                </a:moveTo>
                <a:cubicBezTo>
                  <a:pt x="707939" y="91120"/>
                  <a:pt x="707939" y="118619"/>
                  <a:pt x="707939" y="146214"/>
                </a:cubicBezTo>
                <a:cubicBezTo>
                  <a:pt x="721657" y="146214"/>
                  <a:pt x="731279" y="144681"/>
                  <a:pt x="736805" y="141711"/>
                </a:cubicBezTo>
                <a:cubicBezTo>
                  <a:pt x="742330" y="138740"/>
                  <a:pt x="745093" y="129063"/>
                  <a:pt x="745093" y="112679"/>
                </a:cubicBezTo>
                <a:cubicBezTo>
                  <a:pt x="745093" y="105876"/>
                  <a:pt x="745093" y="99073"/>
                  <a:pt x="745093" y="92270"/>
                </a:cubicBezTo>
                <a:cubicBezTo>
                  <a:pt x="745093" y="80485"/>
                  <a:pt x="742426" y="72724"/>
                  <a:pt x="737091" y="69083"/>
                </a:cubicBezTo>
                <a:cubicBezTo>
                  <a:pt x="731851" y="65442"/>
                  <a:pt x="722038" y="63526"/>
                  <a:pt x="707939" y="63526"/>
                </a:cubicBezTo>
                <a:close/>
                <a:moveTo>
                  <a:pt x="124801" y="63526"/>
                </a:moveTo>
                <a:cubicBezTo>
                  <a:pt x="124801" y="95049"/>
                  <a:pt x="124801" y="126572"/>
                  <a:pt x="124801" y="158095"/>
                </a:cubicBezTo>
                <a:cubicBezTo>
                  <a:pt x="128231" y="158287"/>
                  <a:pt x="131279" y="158382"/>
                  <a:pt x="133756" y="158382"/>
                </a:cubicBezTo>
                <a:cubicBezTo>
                  <a:pt x="144998" y="158382"/>
                  <a:pt x="152810" y="156179"/>
                  <a:pt x="157192" y="151771"/>
                </a:cubicBezTo>
                <a:cubicBezTo>
                  <a:pt x="161479" y="147460"/>
                  <a:pt x="163670" y="138357"/>
                  <a:pt x="163670" y="124560"/>
                </a:cubicBezTo>
                <a:cubicBezTo>
                  <a:pt x="163670" y="114403"/>
                  <a:pt x="163670" y="104247"/>
                  <a:pt x="163670" y="94091"/>
                </a:cubicBezTo>
                <a:cubicBezTo>
                  <a:pt x="163670" y="81347"/>
                  <a:pt x="161193" y="73107"/>
                  <a:pt x="156144" y="69274"/>
                </a:cubicBezTo>
                <a:cubicBezTo>
                  <a:pt x="151095" y="65442"/>
                  <a:pt x="140615" y="63526"/>
                  <a:pt x="124801" y="63526"/>
                </a:cubicBezTo>
                <a:close/>
                <a:moveTo>
                  <a:pt x="885995" y="0"/>
                </a:moveTo>
                <a:cubicBezTo>
                  <a:pt x="975166" y="0"/>
                  <a:pt x="1064242" y="0"/>
                  <a:pt x="1153318" y="0"/>
                </a:cubicBezTo>
                <a:cubicBezTo>
                  <a:pt x="1153318" y="24816"/>
                  <a:pt x="1153318" y="49537"/>
                  <a:pt x="1153318" y="74353"/>
                </a:cubicBezTo>
                <a:cubicBezTo>
                  <a:pt x="1129120" y="74353"/>
                  <a:pt x="1104922" y="74353"/>
                  <a:pt x="1080724" y="74353"/>
                </a:cubicBezTo>
                <a:lnTo>
                  <a:pt x="1080724" y="239717"/>
                </a:lnTo>
                <a:lnTo>
                  <a:pt x="958399" y="239717"/>
                </a:lnTo>
                <a:lnTo>
                  <a:pt x="958399" y="74353"/>
                </a:lnTo>
                <a:cubicBezTo>
                  <a:pt x="934296" y="74353"/>
                  <a:pt x="910098" y="74353"/>
                  <a:pt x="885995" y="74353"/>
                </a:cubicBezTo>
                <a:cubicBezTo>
                  <a:pt x="885995" y="49537"/>
                  <a:pt x="885995" y="24816"/>
                  <a:pt x="885995" y="0"/>
                </a:cubicBezTo>
                <a:close/>
                <a:moveTo>
                  <a:pt x="585614" y="0"/>
                </a:moveTo>
                <a:cubicBezTo>
                  <a:pt x="614480" y="0"/>
                  <a:pt x="643347" y="0"/>
                  <a:pt x="672213" y="0"/>
                </a:cubicBezTo>
                <a:cubicBezTo>
                  <a:pt x="729946" y="0"/>
                  <a:pt x="769006" y="1725"/>
                  <a:pt x="789393" y="5270"/>
                </a:cubicBezTo>
                <a:cubicBezTo>
                  <a:pt x="809876" y="8815"/>
                  <a:pt x="826548" y="17822"/>
                  <a:pt x="839409" y="32194"/>
                </a:cubicBezTo>
                <a:cubicBezTo>
                  <a:pt x="852270" y="46662"/>
                  <a:pt x="858748" y="69753"/>
                  <a:pt x="858748" y="101468"/>
                </a:cubicBezTo>
                <a:cubicBezTo>
                  <a:pt x="858748" y="130309"/>
                  <a:pt x="854176" y="149759"/>
                  <a:pt x="845125" y="159724"/>
                </a:cubicBezTo>
                <a:cubicBezTo>
                  <a:pt x="835979" y="169689"/>
                  <a:pt x="818069" y="175629"/>
                  <a:pt x="791298" y="177641"/>
                </a:cubicBezTo>
                <a:cubicBezTo>
                  <a:pt x="815497" y="182336"/>
                  <a:pt x="831787" y="188660"/>
                  <a:pt x="840171" y="196708"/>
                </a:cubicBezTo>
                <a:cubicBezTo>
                  <a:pt x="848459" y="204661"/>
                  <a:pt x="853604" y="211943"/>
                  <a:pt x="855700" y="218554"/>
                </a:cubicBezTo>
                <a:cubicBezTo>
                  <a:pt x="856700" y="221908"/>
                  <a:pt x="857462" y="228160"/>
                  <a:pt x="857974" y="237322"/>
                </a:cubicBezTo>
                <a:lnTo>
                  <a:pt x="858025" y="239717"/>
                </a:lnTo>
                <a:lnTo>
                  <a:pt x="744579" y="239717"/>
                </a:lnTo>
                <a:lnTo>
                  <a:pt x="743605" y="223896"/>
                </a:lnTo>
                <a:cubicBezTo>
                  <a:pt x="742616" y="217740"/>
                  <a:pt x="741140" y="213476"/>
                  <a:pt x="739187" y="211081"/>
                </a:cubicBezTo>
                <a:cubicBezTo>
                  <a:pt x="735185" y="206386"/>
                  <a:pt x="724801" y="203990"/>
                  <a:pt x="707939" y="203990"/>
                </a:cubicBezTo>
                <a:lnTo>
                  <a:pt x="707939" y="239717"/>
                </a:lnTo>
                <a:lnTo>
                  <a:pt x="585614" y="239717"/>
                </a:lnTo>
                <a:lnTo>
                  <a:pt x="585614" y="0"/>
                </a:lnTo>
                <a:close/>
                <a:moveTo>
                  <a:pt x="318767" y="0"/>
                </a:moveTo>
                <a:cubicBezTo>
                  <a:pt x="377643" y="0"/>
                  <a:pt x="436614" y="0"/>
                  <a:pt x="495585" y="0"/>
                </a:cubicBezTo>
                <a:lnTo>
                  <a:pt x="540710" y="239717"/>
                </a:lnTo>
                <a:lnTo>
                  <a:pt x="278499" y="239717"/>
                </a:lnTo>
                <a:lnTo>
                  <a:pt x="318767" y="0"/>
                </a:lnTo>
                <a:close/>
                <a:moveTo>
                  <a:pt x="2381" y="0"/>
                </a:moveTo>
                <a:cubicBezTo>
                  <a:pt x="43537" y="0"/>
                  <a:pt x="84598" y="0"/>
                  <a:pt x="125658" y="0"/>
                </a:cubicBezTo>
                <a:cubicBezTo>
                  <a:pt x="158907" y="0"/>
                  <a:pt x="184534" y="2108"/>
                  <a:pt x="202445" y="6228"/>
                </a:cubicBezTo>
                <a:cubicBezTo>
                  <a:pt x="220355" y="10348"/>
                  <a:pt x="233883" y="16289"/>
                  <a:pt x="242838" y="24050"/>
                </a:cubicBezTo>
                <a:cubicBezTo>
                  <a:pt x="251889" y="31907"/>
                  <a:pt x="257986" y="41296"/>
                  <a:pt x="261130" y="52411"/>
                </a:cubicBezTo>
                <a:cubicBezTo>
                  <a:pt x="264369" y="63526"/>
                  <a:pt x="265989" y="80676"/>
                  <a:pt x="265989" y="103959"/>
                </a:cubicBezTo>
                <a:cubicBezTo>
                  <a:pt x="265989" y="114691"/>
                  <a:pt x="265989" y="125518"/>
                  <a:pt x="265989" y="136345"/>
                </a:cubicBezTo>
                <a:cubicBezTo>
                  <a:pt x="265989" y="160011"/>
                  <a:pt x="262845" y="177354"/>
                  <a:pt x="256652" y="188181"/>
                </a:cubicBezTo>
                <a:cubicBezTo>
                  <a:pt x="250460" y="199008"/>
                  <a:pt x="239123" y="207344"/>
                  <a:pt x="222546" y="213189"/>
                </a:cubicBezTo>
                <a:cubicBezTo>
                  <a:pt x="205970" y="219033"/>
                  <a:pt x="184344" y="221908"/>
                  <a:pt x="157573" y="221908"/>
                </a:cubicBezTo>
                <a:cubicBezTo>
                  <a:pt x="146617" y="221908"/>
                  <a:pt x="135661" y="221908"/>
                  <a:pt x="124801" y="221908"/>
                </a:cubicBezTo>
                <a:lnTo>
                  <a:pt x="124801" y="239717"/>
                </a:lnTo>
                <a:lnTo>
                  <a:pt x="2381" y="239717"/>
                </a:lnTo>
                <a:lnTo>
                  <a:pt x="2381" y="0"/>
                </a:lnTo>
                <a:close/>
              </a:path>
            </a:pathLst>
          </a:custGeom>
          <a:solidFill>
            <a:srgbClr val="9B552C"/>
          </a:solidFill>
          <a:ln>
            <a:noFill/>
          </a:ln>
        </p:spPr>
        <p:txBody>
          <a:bodyPr tIns="297000" bIns="0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5400" dirty="0">
                <a:solidFill>
                  <a:schemeClr val="bg1"/>
                </a:solidFill>
                <a:latin typeface="Impact" panose="020B0806030902050204" pitchFamily="34" charset="0"/>
              </a:rPr>
              <a:t>0</a:t>
            </a:r>
            <a:r>
              <a:rPr lang="ru-RU" altLang="zh-CN" sz="5400" dirty="0">
                <a:solidFill>
                  <a:schemeClr val="bg1"/>
                </a:solidFill>
                <a:latin typeface="Impact" panose="020B0806030902050204" pitchFamily="34" charset="0"/>
              </a:rPr>
              <a:t>1</a:t>
            </a:r>
            <a:endParaRPr lang="zh-CN" altLang="en-US" sz="5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25" name="TextBox 3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822701" y="2406161"/>
            <a:ext cx="4762500" cy="187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zh-CN" altLang="en-US" sz="6000" b="1" baseline="-2500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535680" y="2311528"/>
            <a:ext cx="5270500" cy="1569660"/>
          </a:xfrm>
          <a:prstGeom prst="rect">
            <a:avLst/>
          </a:prstGeom>
          <a:effectLst>
            <a:outerShdw blurRad="50800" dist="50800" dir="54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altLang="zh-CN" sz="2100" b="1" dirty="0">
                <a:solidFill>
                  <a:schemeClr val="bg1"/>
                </a:solidFill>
              </a:rPr>
              <a:t> </a:t>
            </a:r>
            <a:r>
              <a:rPr lang="ru-RU" altLang="zh-CN" sz="2400" b="1" dirty="0">
                <a:solidFill>
                  <a:schemeClr val="bg1"/>
                </a:solidFill>
              </a:rPr>
              <a:t>ОСНОВНЫЕ ЦЕЛИ ДЕЯТЕЛЬНОСТИ ОРГАНИЗАЦИЙ </a:t>
            </a:r>
            <a:r>
              <a:rPr lang="ru-RU" altLang="zh-CN" sz="2400" b="1" kern="0" dirty="0">
                <a:solidFill>
                  <a:schemeClr val="bg1"/>
                </a:solidFill>
                <a:effectLst>
                  <a:glow rad="63500">
                    <a:schemeClr val="bg1">
                      <a:lumMod val="6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ФИЗИЧЕСКОЙ КУЛЬТУРЫ И СПОРТА</a:t>
            </a:r>
            <a:endParaRPr lang="zh-CN" altLang="en-US" sz="2400" b="1" baseline="-25000" dirty="0">
              <a:solidFill>
                <a:schemeClr val="bg1"/>
              </a:solidFill>
              <a:effectLst>
                <a:glow rad="63500">
                  <a:schemeClr val="bg1">
                    <a:lumMod val="65000"/>
                    <a:alpha val="40000"/>
                  </a:schemeClr>
                </a:glow>
              </a:effectLst>
            </a:endParaRPr>
          </a:p>
        </p:txBody>
      </p:sp>
      <p:pic>
        <p:nvPicPr>
          <p:cNvPr id="10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48575" y="232146"/>
            <a:ext cx="1289049" cy="132519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300"/>
                            </p:stCondLst>
                            <p:childTnLst>
                              <p:par>
                                <p:cTn id="25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75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4840" y="777240"/>
            <a:ext cx="8519160" cy="4465320"/>
          </a:xfrm>
        </p:spPr>
        <p:txBody>
          <a:bodyPr/>
          <a:lstStyle/>
          <a:p>
            <a:r>
              <a:rPr lang="ru-RU" sz="1800" b="0" dirty="0">
                <a:solidFill>
                  <a:schemeClr val="tx1"/>
                </a:solidFill>
              </a:rPr>
              <a:t>развитие физической культуры (проведение физкультурно-оздоровительной и (или) спортивно-массовой работы);</a:t>
            </a:r>
            <a:br>
              <a:rPr lang="ru-RU" sz="1800" b="0" dirty="0">
                <a:solidFill>
                  <a:schemeClr val="tx1"/>
                </a:solidFill>
              </a:rPr>
            </a:br>
            <a:br>
              <a:rPr lang="ru-RU" sz="1800" b="0" dirty="0">
                <a:solidFill>
                  <a:schemeClr val="tx1"/>
                </a:solidFill>
              </a:rPr>
            </a:br>
            <a:r>
              <a:rPr lang="ru-RU" sz="1800" b="0" dirty="0">
                <a:solidFill>
                  <a:schemeClr val="tx1"/>
                </a:solidFill>
              </a:rPr>
              <a:t>развитие спорта (проведение спортивных мероприятий и (или) участие в них, в том числе спортивная подготовка и представление спортсменов (команд спортсменов) на спортивных соревнованиях);</a:t>
            </a:r>
            <a:br>
              <a:rPr lang="ru-RU" sz="1800" b="0" dirty="0">
                <a:solidFill>
                  <a:schemeClr val="tx1"/>
                </a:solidFill>
              </a:rPr>
            </a:br>
            <a:br>
              <a:rPr lang="ru-RU" sz="1800" b="0" dirty="0">
                <a:solidFill>
                  <a:schemeClr val="tx1"/>
                </a:solidFill>
              </a:rPr>
            </a:br>
            <a:r>
              <a:rPr lang="ru-RU" sz="1800" b="0" dirty="0">
                <a:solidFill>
                  <a:schemeClr val="tx1"/>
                </a:solidFill>
              </a:rPr>
              <a:t>развитие спорта (подготовка спортивного резерва и (или) спортсменов высокого класса);</a:t>
            </a:r>
            <a:br>
              <a:rPr lang="ru-RU" sz="1800" b="0" dirty="0">
                <a:solidFill>
                  <a:schemeClr val="tx1"/>
                </a:solidFill>
              </a:rPr>
            </a:br>
            <a:br>
              <a:rPr lang="ru-RU" sz="1800" b="0" dirty="0">
                <a:solidFill>
                  <a:schemeClr val="tx1"/>
                </a:solidFill>
              </a:rPr>
            </a:br>
            <a:r>
              <a:rPr lang="ru-RU" sz="1800" b="0" dirty="0">
                <a:solidFill>
                  <a:schemeClr val="tx1"/>
                </a:solidFill>
              </a:rPr>
              <a:t>учебно-методическое обеспечение физической культуры и спорта;</a:t>
            </a:r>
            <a:br>
              <a:rPr lang="ru-RU" sz="1800" b="0" dirty="0">
                <a:solidFill>
                  <a:schemeClr val="tx1"/>
                </a:solidFill>
              </a:rPr>
            </a:br>
            <a:br>
              <a:rPr lang="ru-RU" sz="1800" b="0" dirty="0">
                <a:solidFill>
                  <a:schemeClr val="tx1"/>
                </a:solidFill>
              </a:rPr>
            </a:br>
            <a:r>
              <a:rPr lang="ru-RU" sz="1800" b="0" dirty="0">
                <a:solidFill>
                  <a:schemeClr val="tx1"/>
                </a:solidFill>
              </a:rPr>
              <a:t>научно-методическое и медицинское обеспечение спортивной подготовки;</a:t>
            </a:r>
            <a:br>
              <a:rPr lang="ru-RU" sz="1800" b="0" dirty="0">
                <a:solidFill>
                  <a:schemeClr val="tx1"/>
                </a:solidFill>
              </a:rPr>
            </a:br>
            <a:br>
              <a:rPr lang="ru-RU" sz="1800" b="0" dirty="0">
                <a:solidFill>
                  <a:schemeClr val="tx1"/>
                </a:solidFill>
              </a:rPr>
            </a:br>
            <a:r>
              <a:rPr lang="ru-RU" sz="1800" b="0" dirty="0">
                <a:solidFill>
                  <a:schemeClr val="tx1"/>
                </a:solidFill>
              </a:rPr>
              <a:t>противодействие допингу в спорте и борьба с ним, организация </a:t>
            </a:r>
            <a:r>
              <a:rPr lang="ru-RU" sz="1800" b="0" dirty="0" err="1">
                <a:solidFill>
                  <a:schemeClr val="tx1"/>
                </a:solidFill>
              </a:rPr>
              <a:t>допинг-контроля</a:t>
            </a:r>
            <a:r>
              <a:rPr lang="ru-RU" sz="1800" b="0" dirty="0">
                <a:solidFill>
                  <a:schemeClr val="tx1"/>
                </a:solidFill>
              </a:rPr>
              <a:t>. </a:t>
            </a:r>
            <a:br>
              <a:rPr lang="ru-RU" sz="2000" dirty="0">
                <a:solidFill>
                  <a:schemeClr val="tx1"/>
                </a:solidFill>
              </a:rPr>
            </a:br>
            <a:br>
              <a:rPr lang="ru-RU" sz="2000" dirty="0">
                <a:solidFill>
                  <a:schemeClr val="tx1"/>
                </a:solidFill>
              </a:rPr>
            </a:br>
            <a:endParaRPr lang="zh-CN" altLang="en-US" sz="19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</a:rPr>
              <a:t>Основные цели деятельности при наличии, которых юридическое лицо признается организацией физической культуры и спорта (п. 2 ст. 16 Закона)</a:t>
            </a:r>
            <a:r>
              <a:rPr lang="en-US" sz="1800" b="1" dirty="0">
                <a:solidFill>
                  <a:schemeClr val="bg1"/>
                </a:solidFill>
              </a:rPr>
              <a:t>:</a:t>
            </a:r>
            <a:endParaRPr lang="ru-RU" sz="1800" b="1" dirty="0">
              <a:solidFill>
                <a:schemeClr val="bg1"/>
              </a:solidFill>
            </a:endParaRPr>
          </a:p>
        </p:txBody>
      </p:sp>
      <p:sp>
        <p:nvSpPr>
          <p:cNvPr id="14" name="Rounded Rectangle 5"/>
          <p:cNvSpPr/>
          <p:nvPr/>
        </p:nvSpPr>
        <p:spPr>
          <a:xfrm>
            <a:off x="236221" y="803330"/>
            <a:ext cx="403860" cy="37777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1.</a:t>
            </a:r>
            <a:endParaRPr lang="en-US" sz="14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213361" y="1539765"/>
            <a:ext cx="403860" cy="372855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2</a:t>
            </a:r>
            <a:r>
              <a:rPr lang="en-US" sz="1400" b="1" dirty="0"/>
              <a:t>.</a:t>
            </a:r>
          </a:p>
        </p:txBody>
      </p:sp>
      <p:sp>
        <p:nvSpPr>
          <p:cNvPr id="9" name="Rounded Rectangle 13"/>
          <p:cNvSpPr/>
          <p:nvPr/>
        </p:nvSpPr>
        <p:spPr>
          <a:xfrm>
            <a:off x="228599" y="2528296"/>
            <a:ext cx="396241" cy="390164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3.</a:t>
            </a:r>
            <a:endParaRPr lang="en-US" sz="1400" b="1" dirty="0"/>
          </a:p>
        </p:txBody>
      </p:sp>
      <p:sp>
        <p:nvSpPr>
          <p:cNvPr id="10" name="Rounded Rectangle 13"/>
          <p:cNvSpPr/>
          <p:nvPr/>
        </p:nvSpPr>
        <p:spPr>
          <a:xfrm>
            <a:off x="236219" y="3215640"/>
            <a:ext cx="403861" cy="38100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4.</a:t>
            </a:r>
            <a:endParaRPr lang="en-US" sz="1400" b="1" dirty="0"/>
          </a:p>
        </p:txBody>
      </p:sp>
      <p:sp>
        <p:nvSpPr>
          <p:cNvPr id="8" name="Rounded Rectangle 11"/>
          <p:cNvSpPr/>
          <p:nvPr/>
        </p:nvSpPr>
        <p:spPr>
          <a:xfrm>
            <a:off x="243840" y="3718560"/>
            <a:ext cx="396240" cy="40386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5.</a:t>
            </a:r>
            <a:endParaRPr lang="en-US" sz="1400" b="1" dirty="0"/>
          </a:p>
        </p:txBody>
      </p:sp>
      <p:sp>
        <p:nvSpPr>
          <p:cNvPr id="11" name="Rounded Rectangle 17"/>
          <p:cNvSpPr/>
          <p:nvPr/>
        </p:nvSpPr>
        <p:spPr>
          <a:xfrm>
            <a:off x="247005" y="4251960"/>
            <a:ext cx="377835" cy="38978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6.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screen"/>
          <a:stretch>
            <a:fillRect/>
          </a:stretch>
        </p:blipFill>
        <p:spPr bwMode="auto">
          <a:xfrm>
            <a:off x="-1588" y="0"/>
            <a:ext cx="9145588" cy="514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直接连接符 7"/>
          <p:cNvCxnSpPr>
            <a:cxnSpLocks noChangeShapeType="1"/>
          </p:cNvCxnSpPr>
          <p:nvPr>
            <p:custDataLst>
              <p:tags r:id="rId1"/>
            </p:custDataLst>
          </p:nvPr>
        </p:nvCxnSpPr>
        <p:spPr bwMode="auto">
          <a:xfrm>
            <a:off x="3416300" y="2298700"/>
            <a:ext cx="5473700" cy="38100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直接连接符 8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 flipV="1">
            <a:off x="3403600" y="4508500"/>
            <a:ext cx="5410200" cy="12700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任意多边形 15"/>
          <p:cNvSpPr/>
          <p:nvPr>
            <p:custDataLst>
              <p:tags r:id="rId3"/>
            </p:custDataLst>
          </p:nvPr>
        </p:nvSpPr>
        <p:spPr bwMode="auto">
          <a:xfrm>
            <a:off x="5684243" y="967333"/>
            <a:ext cx="864394" cy="1042988"/>
          </a:xfrm>
          <a:custGeom>
            <a:avLst/>
            <a:gdLst>
              <a:gd name="T0" fmla="*/ 0 w 1153318"/>
              <a:gd name="T1" fmla="*/ 0 h 1389644"/>
              <a:gd name="T2" fmla="*/ 1153318 w 1153318"/>
              <a:gd name="T3" fmla="*/ 1389644 h 1389644"/>
            </a:gdLst>
            <a:ahLst/>
            <a:cxnLst/>
            <a:rect l="T0" t="T1" r="T2" b="T3"/>
            <a:pathLst>
              <a:path w="1153318" h="1389644">
                <a:moveTo>
                  <a:pt x="0" y="239717"/>
                </a:moveTo>
                <a:lnTo>
                  <a:pt x="2381" y="239717"/>
                </a:lnTo>
                <a:lnTo>
                  <a:pt x="2381" y="371475"/>
                </a:lnTo>
                <a:cubicBezTo>
                  <a:pt x="43156" y="371475"/>
                  <a:pt x="83931" y="371475"/>
                  <a:pt x="124801" y="371475"/>
                </a:cubicBezTo>
                <a:lnTo>
                  <a:pt x="124801" y="239717"/>
                </a:lnTo>
                <a:lnTo>
                  <a:pt x="278499" y="239717"/>
                </a:lnTo>
                <a:lnTo>
                  <a:pt x="256367" y="371475"/>
                </a:lnTo>
                <a:cubicBezTo>
                  <a:pt x="298475" y="371475"/>
                  <a:pt x="340679" y="371475"/>
                  <a:pt x="382788" y="371475"/>
                </a:cubicBezTo>
                <a:cubicBezTo>
                  <a:pt x="385265" y="349246"/>
                  <a:pt x="387742" y="327017"/>
                  <a:pt x="390219" y="304788"/>
                </a:cubicBezTo>
                <a:cubicBezTo>
                  <a:pt x="404795" y="304788"/>
                  <a:pt x="419371" y="304788"/>
                  <a:pt x="433947" y="304788"/>
                </a:cubicBezTo>
                <a:cubicBezTo>
                  <a:pt x="436138" y="327017"/>
                  <a:pt x="438329" y="349246"/>
                  <a:pt x="440520" y="371475"/>
                </a:cubicBezTo>
                <a:cubicBezTo>
                  <a:pt x="482153" y="371475"/>
                  <a:pt x="523880" y="371475"/>
                  <a:pt x="565512" y="371475"/>
                </a:cubicBezTo>
                <a:lnTo>
                  <a:pt x="540710" y="239717"/>
                </a:lnTo>
                <a:lnTo>
                  <a:pt x="585614" y="239717"/>
                </a:lnTo>
                <a:lnTo>
                  <a:pt x="585614" y="371475"/>
                </a:lnTo>
                <a:cubicBezTo>
                  <a:pt x="626389" y="371475"/>
                  <a:pt x="667164" y="371475"/>
                  <a:pt x="707939" y="371475"/>
                </a:cubicBezTo>
                <a:lnTo>
                  <a:pt x="707939" y="239717"/>
                </a:lnTo>
                <a:lnTo>
                  <a:pt x="744579" y="239717"/>
                </a:lnTo>
                <a:lnTo>
                  <a:pt x="745093" y="248065"/>
                </a:lnTo>
                <a:cubicBezTo>
                  <a:pt x="745093" y="289170"/>
                  <a:pt x="745093" y="330370"/>
                  <a:pt x="745093" y="371475"/>
                </a:cubicBezTo>
                <a:cubicBezTo>
                  <a:pt x="783010" y="371475"/>
                  <a:pt x="820832" y="371475"/>
                  <a:pt x="858748" y="371475"/>
                </a:cubicBezTo>
                <a:cubicBezTo>
                  <a:pt x="858748" y="338898"/>
                  <a:pt x="858748" y="306225"/>
                  <a:pt x="858748" y="273552"/>
                </a:cubicBezTo>
                <a:lnTo>
                  <a:pt x="858025" y="239717"/>
                </a:lnTo>
                <a:lnTo>
                  <a:pt x="958399" y="239717"/>
                </a:lnTo>
                <a:lnTo>
                  <a:pt x="958399" y="371475"/>
                </a:lnTo>
                <a:cubicBezTo>
                  <a:pt x="999174" y="371475"/>
                  <a:pt x="1039949" y="371475"/>
                  <a:pt x="1080724" y="371475"/>
                </a:cubicBezTo>
                <a:lnTo>
                  <a:pt x="1080724" y="239717"/>
                </a:lnTo>
                <a:lnTo>
                  <a:pt x="1149927" y="239717"/>
                </a:lnTo>
                <a:lnTo>
                  <a:pt x="1149927" y="1389644"/>
                </a:lnTo>
                <a:lnTo>
                  <a:pt x="0" y="1389644"/>
                </a:lnTo>
                <a:lnTo>
                  <a:pt x="0" y="239717"/>
                </a:lnTo>
                <a:close/>
                <a:moveTo>
                  <a:pt x="412130" y="82880"/>
                </a:moveTo>
                <a:cubicBezTo>
                  <a:pt x="399650" y="153975"/>
                  <a:pt x="391838" y="206003"/>
                  <a:pt x="388599" y="238867"/>
                </a:cubicBezTo>
                <a:cubicBezTo>
                  <a:pt x="402603" y="238867"/>
                  <a:pt x="416703" y="238867"/>
                  <a:pt x="430708" y="238867"/>
                </a:cubicBezTo>
                <a:cubicBezTo>
                  <a:pt x="424515" y="196804"/>
                  <a:pt x="418323" y="144777"/>
                  <a:pt x="412130" y="82880"/>
                </a:cubicBezTo>
                <a:close/>
                <a:moveTo>
                  <a:pt x="707939" y="63526"/>
                </a:moveTo>
                <a:cubicBezTo>
                  <a:pt x="707939" y="91120"/>
                  <a:pt x="707939" y="118619"/>
                  <a:pt x="707939" y="146214"/>
                </a:cubicBezTo>
                <a:cubicBezTo>
                  <a:pt x="721657" y="146214"/>
                  <a:pt x="731279" y="144681"/>
                  <a:pt x="736805" y="141711"/>
                </a:cubicBezTo>
                <a:cubicBezTo>
                  <a:pt x="742330" y="138740"/>
                  <a:pt x="745093" y="129063"/>
                  <a:pt x="745093" y="112679"/>
                </a:cubicBezTo>
                <a:cubicBezTo>
                  <a:pt x="745093" y="105876"/>
                  <a:pt x="745093" y="99073"/>
                  <a:pt x="745093" y="92270"/>
                </a:cubicBezTo>
                <a:cubicBezTo>
                  <a:pt x="745093" y="80485"/>
                  <a:pt x="742426" y="72724"/>
                  <a:pt x="737091" y="69083"/>
                </a:cubicBezTo>
                <a:cubicBezTo>
                  <a:pt x="731851" y="65442"/>
                  <a:pt x="722038" y="63526"/>
                  <a:pt x="707939" y="63526"/>
                </a:cubicBezTo>
                <a:close/>
                <a:moveTo>
                  <a:pt x="124801" y="63526"/>
                </a:moveTo>
                <a:cubicBezTo>
                  <a:pt x="124801" y="95049"/>
                  <a:pt x="124801" y="126572"/>
                  <a:pt x="124801" y="158095"/>
                </a:cubicBezTo>
                <a:cubicBezTo>
                  <a:pt x="128231" y="158287"/>
                  <a:pt x="131279" y="158382"/>
                  <a:pt x="133756" y="158382"/>
                </a:cubicBezTo>
                <a:cubicBezTo>
                  <a:pt x="144998" y="158382"/>
                  <a:pt x="152810" y="156179"/>
                  <a:pt x="157192" y="151771"/>
                </a:cubicBezTo>
                <a:cubicBezTo>
                  <a:pt x="161479" y="147460"/>
                  <a:pt x="163670" y="138357"/>
                  <a:pt x="163670" y="124560"/>
                </a:cubicBezTo>
                <a:cubicBezTo>
                  <a:pt x="163670" y="114403"/>
                  <a:pt x="163670" y="104247"/>
                  <a:pt x="163670" y="94091"/>
                </a:cubicBezTo>
                <a:cubicBezTo>
                  <a:pt x="163670" y="81347"/>
                  <a:pt x="161193" y="73107"/>
                  <a:pt x="156144" y="69274"/>
                </a:cubicBezTo>
                <a:cubicBezTo>
                  <a:pt x="151095" y="65442"/>
                  <a:pt x="140615" y="63526"/>
                  <a:pt x="124801" y="63526"/>
                </a:cubicBezTo>
                <a:close/>
                <a:moveTo>
                  <a:pt x="885995" y="0"/>
                </a:moveTo>
                <a:cubicBezTo>
                  <a:pt x="975166" y="0"/>
                  <a:pt x="1064242" y="0"/>
                  <a:pt x="1153318" y="0"/>
                </a:cubicBezTo>
                <a:cubicBezTo>
                  <a:pt x="1153318" y="24816"/>
                  <a:pt x="1153318" y="49537"/>
                  <a:pt x="1153318" y="74353"/>
                </a:cubicBezTo>
                <a:cubicBezTo>
                  <a:pt x="1129120" y="74353"/>
                  <a:pt x="1104922" y="74353"/>
                  <a:pt x="1080724" y="74353"/>
                </a:cubicBezTo>
                <a:lnTo>
                  <a:pt x="1080724" y="239717"/>
                </a:lnTo>
                <a:lnTo>
                  <a:pt x="958399" y="239717"/>
                </a:lnTo>
                <a:lnTo>
                  <a:pt x="958399" y="74353"/>
                </a:lnTo>
                <a:cubicBezTo>
                  <a:pt x="934296" y="74353"/>
                  <a:pt x="910098" y="74353"/>
                  <a:pt x="885995" y="74353"/>
                </a:cubicBezTo>
                <a:cubicBezTo>
                  <a:pt x="885995" y="49537"/>
                  <a:pt x="885995" y="24816"/>
                  <a:pt x="885995" y="0"/>
                </a:cubicBezTo>
                <a:close/>
                <a:moveTo>
                  <a:pt x="585614" y="0"/>
                </a:moveTo>
                <a:cubicBezTo>
                  <a:pt x="614480" y="0"/>
                  <a:pt x="643347" y="0"/>
                  <a:pt x="672213" y="0"/>
                </a:cubicBezTo>
                <a:cubicBezTo>
                  <a:pt x="729946" y="0"/>
                  <a:pt x="769006" y="1725"/>
                  <a:pt x="789393" y="5270"/>
                </a:cubicBezTo>
                <a:cubicBezTo>
                  <a:pt x="809876" y="8815"/>
                  <a:pt x="826548" y="17822"/>
                  <a:pt x="839409" y="32194"/>
                </a:cubicBezTo>
                <a:cubicBezTo>
                  <a:pt x="852270" y="46662"/>
                  <a:pt x="858748" y="69753"/>
                  <a:pt x="858748" y="101468"/>
                </a:cubicBezTo>
                <a:cubicBezTo>
                  <a:pt x="858748" y="130309"/>
                  <a:pt x="854176" y="149759"/>
                  <a:pt x="845125" y="159724"/>
                </a:cubicBezTo>
                <a:cubicBezTo>
                  <a:pt x="835979" y="169689"/>
                  <a:pt x="818069" y="175629"/>
                  <a:pt x="791298" y="177641"/>
                </a:cubicBezTo>
                <a:cubicBezTo>
                  <a:pt x="815497" y="182336"/>
                  <a:pt x="831787" y="188660"/>
                  <a:pt x="840171" y="196708"/>
                </a:cubicBezTo>
                <a:cubicBezTo>
                  <a:pt x="848459" y="204661"/>
                  <a:pt x="853604" y="211943"/>
                  <a:pt x="855700" y="218554"/>
                </a:cubicBezTo>
                <a:cubicBezTo>
                  <a:pt x="856700" y="221908"/>
                  <a:pt x="857462" y="228160"/>
                  <a:pt x="857974" y="237322"/>
                </a:cubicBezTo>
                <a:lnTo>
                  <a:pt x="858025" y="239717"/>
                </a:lnTo>
                <a:lnTo>
                  <a:pt x="744579" y="239717"/>
                </a:lnTo>
                <a:lnTo>
                  <a:pt x="743605" y="223896"/>
                </a:lnTo>
                <a:cubicBezTo>
                  <a:pt x="742616" y="217740"/>
                  <a:pt x="741140" y="213476"/>
                  <a:pt x="739187" y="211081"/>
                </a:cubicBezTo>
                <a:cubicBezTo>
                  <a:pt x="735185" y="206386"/>
                  <a:pt x="724801" y="203990"/>
                  <a:pt x="707939" y="203990"/>
                </a:cubicBezTo>
                <a:lnTo>
                  <a:pt x="707939" y="239717"/>
                </a:lnTo>
                <a:lnTo>
                  <a:pt x="585614" y="239717"/>
                </a:lnTo>
                <a:lnTo>
                  <a:pt x="585614" y="0"/>
                </a:lnTo>
                <a:close/>
                <a:moveTo>
                  <a:pt x="318767" y="0"/>
                </a:moveTo>
                <a:cubicBezTo>
                  <a:pt x="377643" y="0"/>
                  <a:pt x="436614" y="0"/>
                  <a:pt x="495585" y="0"/>
                </a:cubicBezTo>
                <a:lnTo>
                  <a:pt x="540710" y="239717"/>
                </a:lnTo>
                <a:lnTo>
                  <a:pt x="278499" y="239717"/>
                </a:lnTo>
                <a:lnTo>
                  <a:pt x="318767" y="0"/>
                </a:lnTo>
                <a:close/>
                <a:moveTo>
                  <a:pt x="2381" y="0"/>
                </a:moveTo>
                <a:cubicBezTo>
                  <a:pt x="43537" y="0"/>
                  <a:pt x="84598" y="0"/>
                  <a:pt x="125658" y="0"/>
                </a:cubicBezTo>
                <a:cubicBezTo>
                  <a:pt x="158907" y="0"/>
                  <a:pt x="184534" y="2108"/>
                  <a:pt x="202445" y="6228"/>
                </a:cubicBezTo>
                <a:cubicBezTo>
                  <a:pt x="220355" y="10348"/>
                  <a:pt x="233883" y="16289"/>
                  <a:pt x="242838" y="24050"/>
                </a:cubicBezTo>
                <a:cubicBezTo>
                  <a:pt x="251889" y="31907"/>
                  <a:pt x="257986" y="41296"/>
                  <a:pt x="261130" y="52411"/>
                </a:cubicBezTo>
                <a:cubicBezTo>
                  <a:pt x="264369" y="63526"/>
                  <a:pt x="265989" y="80676"/>
                  <a:pt x="265989" y="103959"/>
                </a:cubicBezTo>
                <a:cubicBezTo>
                  <a:pt x="265989" y="114691"/>
                  <a:pt x="265989" y="125518"/>
                  <a:pt x="265989" y="136345"/>
                </a:cubicBezTo>
                <a:cubicBezTo>
                  <a:pt x="265989" y="160011"/>
                  <a:pt x="262845" y="177354"/>
                  <a:pt x="256652" y="188181"/>
                </a:cubicBezTo>
                <a:cubicBezTo>
                  <a:pt x="250460" y="199008"/>
                  <a:pt x="239123" y="207344"/>
                  <a:pt x="222546" y="213189"/>
                </a:cubicBezTo>
                <a:cubicBezTo>
                  <a:pt x="205970" y="219033"/>
                  <a:pt x="184344" y="221908"/>
                  <a:pt x="157573" y="221908"/>
                </a:cubicBezTo>
                <a:cubicBezTo>
                  <a:pt x="146617" y="221908"/>
                  <a:pt x="135661" y="221908"/>
                  <a:pt x="124801" y="221908"/>
                </a:cubicBezTo>
                <a:lnTo>
                  <a:pt x="124801" y="239717"/>
                </a:lnTo>
                <a:lnTo>
                  <a:pt x="2381" y="239717"/>
                </a:lnTo>
                <a:lnTo>
                  <a:pt x="2381" y="0"/>
                </a:lnTo>
                <a:close/>
              </a:path>
            </a:pathLst>
          </a:custGeom>
          <a:solidFill>
            <a:srgbClr val="9B552C"/>
          </a:solidFill>
          <a:ln>
            <a:noFill/>
          </a:ln>
        </p:spPr>
        <p:txBody>
          <a:bodyPr tIns="297000" bIns="0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4800" dirty="0">
                <a:solidFill>
                  <a:schemeClr val="bg1"/>
                </a:solidFill>
                <a:latin typeface="Impact" panose="020B0806030902050204" pitchFamily="34" charset="0"/>
              </a:rPr>
              <a:t>0</a:t>
            </a:r>
            <a:r>
              <a:rPr lang="ru-RU" altLang="zh-CN" sz="4800" dirty="0">
                <a:solidFill>
                  <a:schemeClr val="bg1"/>
                </a:solidFill>
                <a:latin typeface="Impact" panose="020B0806030902050204" pitchFamily="34" charset="0"/>
              </a:rPr>
              <a:t>2</a:t>
            </a:r>
            <a:endParaRPr lang="zh-CN" altLang="en-US" sz="48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25" name="TextBox 3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2552700" y="2146301"/>
            <a:ext cx="6400800" cy="2425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zh-CN" altLang="en-US" sz="4000" b="1" baseline="-2500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90900" y="2407355"/>
            <a:ext cx="5600700" cy="2062103"/>
          </a:xfrm>
          <a:prstGeom prst="rect">
            <a:avLst/>
          </a:prstGeom>
          <a:effectLst>
            <a:outerShdw blurRad="50800" dist="50800" dir="54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3200" b="1" dirty="0">
                <a:solidFill>
                  <a:schemeClr val="bg1"/>
                </a:solidFill>
              </a:rPr>
              <a:t>«ВЕРТИКАЛЬ» СПЕЦИАЛИЗИРОВАННЫХ УЧЕБНО-СПОРТИВНЫХ УЧРЕЖДЕНИЙ</a:t>
            </a:r>
            <a:endParaRPr lang="zh-CN" altLang="en-US" sz="3200" b="1" baseline="-25000" dirty="0">
              <a:solidFill>
                <a:schemeClr val="bg1"/>
              </a:solidFill>
            </a:endParaRPr>
          </a:p>
        </p:txBody>
      </p:sp>
      <p:pic>
        <p:nvPicPr>
          <p:cNvPr id="19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18090" y="161925"/>
            <a:ext cx="1176684" cy="1209675"/>
          </a:xfrm>
          <a:prstGeom prst="rect">
            <a:avLst/>
          </a:prstGeom>
          <a:noFill/>
        </p:spPr>
      </p:pic>
      <p:sp>
        <p:nvSpPr>
          <p:cNvPr id="46082" name="AutoShape 2" descr="Государственный герб Республики Беларусь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2460" y="990600"/>
            <a:ext cx="8239760" cy="4297680"/>
          </a:xfrm>
        </p:spPr>
        <p:txBody>
          <a:bodyPr/>
          <a:lstStyle/>
          <a:p>
            <a:r>
              <a:rPr lang="ru-RU" sz="1600" b="0" dirty="0">
                <a:solidFill>
                  <a:schemeClr val="tx1"/>
                </a:solidFill>
              </a:rPr>
              <a:t>на этапе начальной подготовки и (или) учебно-тренировочном этапе:</a:t>
            </a: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детско-юношеские спортивные школы;</a:t>
            </a: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детско-юношеские спортивно-технические школы;</a:t>
            </a:r>
            <a:br>
              <a:rPr lang="ru-RU" sz="1600" b="0" dirty="0">
                <a:solidFill>
                  <a:schemeClr val="tx1"/>
                </a:solidFill>
              </a:rPr>
            </a:b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на этапе начальной подготовки, учебно-тренировочном этапе и (или) этапе спортивного совершенствования:</a:t>
            </a: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специализированные детско-юношеские школы олимпийского резерва;</a:t>
            </a: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специализированные детско-юношеские спортивно-технические школы;</a:t>
            </a:r>
            <a:br>
              <a:rPr lang="ru-RU" sz="1600" b="0" dirty="0">
                <a:solidFill>
                  <a:schemeClr val="tx1"/>
                </a:solidFill>
              </a:rPr>
            </a:b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на этапах спортивного совершенствования и (или) высшего спортивного мастерства:</a:t>
            </a: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центры олимпийского резерва;</a:t>
            </a: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центры олимпийской подготовки.</a:t>
            </a:r>
            <a:br>
              <a:rPr lang="ru-RU" sz="1600" b="0" dirty="0">
                <a:solidFill>
                  <a:schemeClr val="tx1"/>
                </a:solidFill>
              </a:rPr>
            </a:br>
            <a:br>
              <a:rPr lang="ru-RU" sz="1600" b="0" dirty="0">
                <a:solidFill>
                  <a:schemeClr val="tx1"/>
                </a:solidFill>
              </a:rPr>
            </a:br>
            <a:r>
              <a:rPr lang="ru-RU" sz="1600" b="0" dirty="0">
                <a:solidFill>
                  <a:schemeClr val="tx1"/>
                </a:solidFill>
              </a:rPr>
              <a:t>Специализированные учебно-спортивные учреждения, осуществляющие спортивную подготовку на этапах спортивного совершенствования и (или) высшего спортивного мастерства, могут осуществлять спортивную подготовку на этапе начальной подготовки, учебно-тренировочном этапе с согласия Министерства спорта и туризма. </a:t>
            </a:r>
            <a:br>
              <a:rPr lang="ru-RU" sz="1600" b="0" dirty="0"/>
            </a:br>
            <a:br>
              <a:rPr lang="ru-RU" sz="1600" dirty="0">
                <a:solidFill>
                  <a:schemeClr val="tx1"/>
                </a:solidFill>
              </a:rPr>
            </a:br>
            <a:br>
              <a:rPr lang="ru-RU" sz="1600" dirty="0">
                <a:solidFill>
                  <a:schemeClr val="tx1"/>
                </a:solidFill>
              </a:rPr>
            </a:b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</a:rPr>
              <a:t>Специализированные учебно-спортивные учреждения в зависимости от этапов спортивной подготовки </a:t>
            </a:r>
            <a:r>
              <a:rPr lang="ru-RU" sz="1600" b="1" dirty="0">
                <a:solidFill>
                  <a:schemeClr val="bg1"/>
                </a:solidFill>
              </a:rPr>
              <a:t>могут быть следующих типов </a:t>
            </a:r>
            <a:r>
              <a:rPr lang="ru-RU" sz="1800" b="1" dirty="0">
                <a:solidFill>
                  <a:schemeClr val="bg1"/>
                </a:solidFill>
              </a:rPr>
              <a:t>(п. 2 ст. 23 Закона):</a:t>
            </a:r>
          </a:p>
        </p:txBody>
      </p:sp>
      <p:sp>
        <p:nvSpPr>
          <p:cNvPr id="14" name="Rounded Rectangle 5"/>
          <p:cNvSpPr/>
          <p:nvPr/>
        </p:nvSpPr>
        <p:spPr>
          <a:xfrm>
            <a:off x="182881" y="742370"/>
            <a:ext cx="403860" cy="37777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1.</a:t>
            </a:r>
            <a:endParaRPr lang="en-US" sz="14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205741" y="1608345"/>
            <a:ext cx="403860" cy="372855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2</a:t>
            </a:r>
            <a:r>
              <a:rPr lang="en-US" sz="1400" b="1" dirty="0"/>
              <a:t>.</a:t>
            </a:r>
          </a:p>
        </p:txBody>
      </p:sp>
      <p:sp>
        <p:nvSpPr>
          <p:cNvPr id="9" name="Rounded Rectangle 13"/>
          <p:cNvSpPr/>
          <p:nvPr/>
        </p:nvSpPr>
        <p:spPr>
          <a:xfrm>
            <a:off x="213359" y="2726416"/>
            <a:ext cx="396241" cy="390164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1400" b="1" dirty="0"/>
              <a:t>3.</a:t>
            </a:r>
            <a:endParaRPr lang="en-US" sz="1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screen"/>
          <a:stretch>
            <a:fillRect/>
          </a:stretch>
        </p:blipFill>
        <p:spPr bwMode="auto">
          <a:xfrm>
            <a:off x="0" y="-1588"/>
            <a:ext cx="9145588" cy="5145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直接连接符 7"/>
          <p:cNvCxnSpPr>
            <a:cxnSpLocks noChangeShapeType="1"/>
          </p:cNvCxnSpPr>
          <p:nvPr>
            <p:custDataLst>
              <p:tags r:id="rId1"/>
            </p:custDataLst>
          </p:nvPr>
        </p:nvCxnSpPr>
        <p:spPr bwMode="auto">
          <a:xfrm>
            <a:off x="3767337" y="2317008"/>
            <a:ext cx="4698206" cy="119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直接连接符 8"/>
          <p:cNvCxnSpPr>
            <a:cxnSpLocks noChangeShapeType="1"/>
          </p:cNvCxnSpPr>
          <p:nvPr>
            <p:custDataLst>
              <p:tags r:id="rId2"/>
            </p:custDataLst>
          </p:nvPr>
        </p:nvCxnSpPr>
        <p:spPr bwMode="auto">
          <a:xfrm>
            <a:off x="3875684" y="3833713"/>
            <a:ext cx="4698206" cy="2381"/>
          </a:xfrm>
          <a:prstGeom prst="line">
            <a:avLst/>
          </a:prstGeom>
          <a:noFill/>
          <a:ln w="9525" algn="ctr">
            <a:solidFill>
              <a:srgbClr val="D9D9D9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文本框 16"/>
          <p:cNvSpPr txBox="1"/>
          <p:nvPr>
            <p:custDataLst>
              <p:tags r:id="rId3"/>
            </p:custDataLst>
          </p:nvPr>
        </p:nvSpPr>
        <p:spPr>
          <a:xfrm>
            <a:off x="3703837" y="2303908"/>
            <a:ext cx="4914900" cy="2207132"/>
          </a:xfrm>
          <a:prstGeom prst="rect">
            <a:avLst/>
          </a:prstGeom>
          <a:noFill/>
        </p:spPr>
        <p:txBody>
          <a:bodyPr/>
          <a:lstStyle>
            <a:defPPr>
              <a:defRPr lang="zh-CN"/>
            </a:defPPr>
            <a:lvl1pPr algn="r">
              <a:defRPr sz="3600">
                <a:gradFill flip="none" rotWithShape="1">
                  <a:gsLst>
                    <a:gs pos="0">
                      <a:schemeClr val="accent1"/>
                    </a:gs>
                    <a:gs pos="100000">
                      <a:schemeClr val="accent1">
                        <a:lumMod val="50000"/>
                      </a:schemeClr>
                    </a:gs>
                  </a:gsLst>
                  <a:lin ang="0" scaled="1"/>
                  <a:tileRect/>
                </a:gradFill>
                <a:latin typeface="Gungsuh" panose="02030600000101010101" pitchFamily="18" charset="-127"/>
                <a:ea typeface="华文琥珀" panose="02010800040101010101" pitchFamily="2" charset="-122"/>
              </a:defRPr>
            </a:lvl1pPr>
          </a:lstStyle>
          <a:p>
            <a:pPr algn="l" eaLnBrk="1" hangingPunct="1">
              <a:defRPr/>
            </a:pPr>
            <a:endParaRPr lang="en-US" altLang="zh-CN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任意多边形 15"/>
          <p:cNvSpPr/>
          <p:nvPr>
            <p:custDataLst>
              <p:tags r:id="rId4"/>
            </p:custDataLst>
          </p:nvPr>
        </p:nvSpPr>
        <p:spPr bwMode="auto">
          <a:xfrm>
            <a:off x="5371822" y="990193"/>
            <a:ext cx="968018" cy="1042988"/>
          </a:xfrm>
          <a:custGeom>
            <a:avLst/>
            <a:gdLst>
              <a:gd name="T0" fmla="*/ 0 w 1153318"/>
              <a:gd name="T1" fmla="*/ 0 h 1389644"/>
              <a:gd name="T2" fmla="*/ 1153318 w 1153318"/>
              <a:gd name="T3" fmla="*/ 1389644 h 1389644"/>
            </a:gdLst>
            <a:ahLst/>
            <a:cxnLst/>
            <a:rect l="T0" t="T1" r="T2" b="T3"/>
            <a:pathLst>
              <a:path w="1153318" h="1389644">
                <a:moveTo>
                  <a:pt x="0" y="239717"/>
                </a:moveTo>
                <a:lnTo>
                  <a:pt x="2381" y="239717"/>
                </a:lnTo>
                <a:lnTo>
                  <a:pt x="2381" y="371475"/>
                </a:lnTo>
                <a:cubicBezTo>
                  <a:pt x="43156" y="371475"/>
                  <a:pt x="83931" y="371475"/>
                  <a:pt x="124801" y="371475"/>
                </a:cubicBezTo>
                <a:lnTo>
                  <a:pt x="124801" y="239717"/>
                </a:lnTo>
                <a:lnTo>
                  <a:pt x="278499" y="239717"/>
                </a:lnTo>
                <a:lnTo>
                  <a:pt x="256367" y="371475"/>
                </a:lnTo>
                <a:cubicBezTo>
                  <a:pt x="298475" y="371475"/>
                  <a:pt x="340679" y="371475"/>
                  <a:pt x="382788" y="371475"/>
                </a:cubicBezTo>
                <a:cubicBezTo>
                  <a:pt x="385265" y="349246"/>
                  <a:pt x="387742" y="327017"/>
                  <a:pt x="390219" y="304788"/>
                </a:cubicBezTo>
                <a:cubicBezTo>
                  <a:pt x="404795" y="304788"/>
                  <a:pt x="419371" y="304788"/>
                  <a:pt x="433947" y="304788"/>
                </a:cubicBezTo>
                <a:cubicBezTo>
                  <a:pt x="436138" y="327017"/>
                  <a:pt x="438329" y="349246"/>
                  <a:pt x="440520" y="371475"/>
                </a:cubicBezTo>
                <a:cubicBezTo>
                  <a:pt x="482153" y="371475"/>
                  <a:pt x="523880" y="371475"/>
                  <a:pt x="565512" y="371475"/>
                </a:cubicBezTo>
                <a:lnTo>
                  <a:pt x="540710" y="239717"/>
                </a:lnTo>
                <a:lnTo>
                  <a:pt x="585614" y="239717"/>
                </a:lnTo>
                <a:lnTo>
                  <a:pt x="585614" y="371475"/>
                </a:lnTo>
                <a:cubicBezTo>
                  <a:pt x="626389" y="371475"/>
                  <a:pt x="667164" y="371475"/>
                  <a:pt x="707939" y="371475"/>
                </a:cubicBezTo>
                <a:lnTo>
                  <a:pt x="707939" y="239717"/>
                </a:lnTo>
                <a:lnTo>
                  <a:pt x="744579" y="239717"/>
                </a:lnTo>
                <a:lnTo>
                  <a:pt x="745093" y="248065"/>
                </a:lnTo>
                <a:cubicBezTo>
                  <a:pt x="745093" y="289170"/>
                  <a:pt x="745093" y="330370"/>
                  <a:pt x="745093" y="371475"/>
                </a:cubicBezTo>
                <a:cubicBezTo>
                  <a:pt x="783010" y="371475"/>
                  <a:pt x="820832" y="371475"/>
                  <a:pt x="858748" y="371475"/>
                </a:cubicBezTo>
                <a:cubicBezTo>
                  <a:pt x="858748" y="338898"/>
                  <a:pt x="858748" y="306225"/>
                  <a:pt x="858748" y="273552"/>
                </a:cubicBezTo>
                <a:lnTo>
                  <a:pt x="858025" y="239717"/>
                </a:lnTo>
                <a:lnTo>
                  <a:pt x="958399" y="239717"/>
                </a:lnTo>
                <a:lnTo>
                  <a:pt x="958399" y="371475"/>
                </a:lnTo>
                <a:cubicBezTo>
                  <a:pt x="999174" y="371475"/>
                  <a:pt x="1039949" y="371475"/>
                  <a:pt x="1080724" y="371475"/>
                </a:cubicBezTo>
                <a:lnTo>
                  <a:pt x="1080724" y="239717"/>
                </a:lnTo>
                <a:lnTo>
                  <a:pt x="1149927" y="239717"/>
                </a:lnTo>
                <a:lnTo>
                  <a:pt x="1149927" y="1389644"/>
                </a:lnTo>
                <a:lnTo>
                  <a:pt x="0" y="1389644"/>
                </a:lnTo>
                <a:lnTo>
                  <a:pt x="0" y="239717"/>
                </a:lnTo>
                <a:close/>
                <a:moveTo>
                  <a:pt x="412130" y="82880"/>
                </a:moveTo>
                <a:cubicBezTo>
                  <a:pt x="399650" y="153975"/>
                  <a:pt x="391838" y="206003"/>
                  <a:pt x="388599" y="238867"/>
                </a:cubicBezTo>
                <a:cubicBezTo>
                  <a:pt x="402603" y="238867"/>
                  <a:pt x="416703" y="238867"/>
                  <a:pt x="430708" y="238867"/>
                </a:cubicBezTo>
                <a:cubicBezTo>
                  <a:pt x="424515" y="196804"/>
                  <a:pt x="418323" y="144777"/>
                  <a:pt x="412130" y="82880"/>
                </a:cubicBezTo>
                <a:close/>
                <a:moveTo>
                  <a:pt x="707939" y="63526"/>
                </a:moveTo>
                <a:cubicBezTo>
                  <a:pt x="707939" y="91120"/>
                  <a:pt x="707939" y="118619"/>
                  <a:pt x="707939" y="146214"/>
                </a:cubicBezTo>
                <a:cubicBezTo>
                  <a:pt x="721657" y="146214"/>
                  <a:pt x="731279" y="144681"/>
                  <a:pt x="736805" y="141711"/>
                </a:cubicBezTo>
                <a:cubicBezTo>
                  <a:pt x="742330" y="138740"/>
                  <a:pt x="745093" y="129063"/>
                  <a:pt x="745093" y="112679"/>
                </a:cubicBezTo>
                <a:cubicBezTo>
                  <a:pt x="745093" y="105876"/>
                  <a:pt x="745093" y="99073"/>
                  <a:pt x="745093" y="92270"/>
                </a:cubicBezTo>
                <a:cubicBezTo>
                  <a:pt x="745093" y="80485"/>
                  <a:pt x="742426" y="72724"/>
                  <a:pt x="737091" y="69083"/>
                </a:cubicBezTo>
                <a:cubicBezTo>
                  <a:pt x="731851" y="65442"/>
                  <a:pt x="722038" y="63526"/>
                  <a:pt x="707939" y="63526"/>
                </a:cubicBezTo>
                <a:close/>
                <a:moveTo>
                  <a:pt x="124801" y="63526"/>
                </a:moveTo>
                <a:cubicBezTo>
                  <a:pt x="124801" y="95049"/>
                  <a:pt x="124801" y="126572"/>
                  <a:pt x="124801" y="158095"/>
                </a:cubicBezTo>
                <a:cubicBezTo>
                  <a:pt x="128231" y="158287"/>
                  <a:pt x="131279" y="158382"/>
                  <a:pt x="133756" y="158382"/>
                </a:cubicBezTo>
                <a:cubicBezTo>
                  <a:pt x="144998" y="158382"/>
                  <a:pt x="152810" y="156179"/>
                  <a:pt x="157192" y="151771"/>
                </a:cubicBezTo>
                <a:cubicBezTo>
                  <a:pt x="161479" y="147460"/>
                  <a:pt x="163670" y="138357"/>
                  <a:pt x="163670" y="124560"/>
                </a:cubicBezTo>
                <a:cubicBezTo>
                  <a:pt x="163670" y="114403"/>
                  <a:pt x="163670" y="104247"/>
                  <a:pt x="163670" y="94091"/>
                </a:cubicBezTo>
                <a:cubicBezTo>
                  <a:pt x="163670" y="81347"/>
                  <a:pt x="161193" y="73107"/>
                  <a:pt x="156144" y="69274"/>
                </a:cubicBezTo>
                <a:cubicBezTo>
                  <a:pt x="151095" y="65442"/>
                  <a:pt x="140615" y="63526"/>
                  <a:pt x="124801" y="63526"/>
                </a:cubicBezTo>
                <a:close/>
                <a:moveTo>
                  <a:pt x="885995" y="0"/>
                </a:moveTo>
                <a:cubicBezTo>
                  <a:pt x="975166" y="0"/>
                  <a:pt x="1064242" y="0"/>
                  <a:pt x="1153318" y="0"/>
                </a:cubicBezTo>
                <a:cubicBezTo>
                  <a:pt x="1153318" y="24816"/>
                  <a:pt x="1153318" y="49537"/>
                  <a:pt x="1153318" y="74353"/>
                </a:cubicBezTo>
                <a:cubicBezTo>
                  <a:pt x="1129120" y="74353"/>
                  <a:pt x="1104922" y="74353"/>
                  <a:pt x="1080724" y="74353"/>
                </a:cubicBezTo>
                <a:lnTo>
                  <a:pt x="1080724" y="239717"/>
                </a:lnTo>
                <a:lnTo>
                  <a:pt x="958399" y="239717"/>
                </a:lnTo>
                <a:lnTo>
                  <a:pt x="958399" y="74353"/>
                </a:lnTo>
                <a:cubicBezTo>
                  <a:pt x="934296" y="74353"/>
                  <a:pt x="910098" y="74353"/>
                  <a:pt x="885995" y="74353"/>
                </a:cubicBezTo>
                <a:cubicBezTo>
                  <a:pt x="885995" y="49537"/>
                  <a:pt x="885995" y="24816"/>
                  <a:pt x="885995" y="0"/>
                </a:cubicBezTo>
                <a:close/>
                <a:moveTo>
                  <a:pt x="585614" y="0"/>
                </a:moveTo>
                <a:cubicBezTo>
                  <a:pt x="614480" y="0"/>
                  <a:pt x="643347" y="0"/>
                  <a:pt x="672213" y="0"/>
                </a:cubicBezTo>
                <a:cubicBezTo>
                  <a:pt x="729946" y="0"/>
                  <a:pt x="769006" y="1725"/>
                  <a:pt x="789393" y="5270"/>
                </a:cubicBezTo>
                <a:cubicBezTo>
                  <a:pt x="809876" y="8815"/>
                  <a:pt x="826548" y="17822"/>
                  <a:pt x="839409" y="32194"/>
                </a:cubicBezTo>
                <a:cubicBezTo>
                  <a:pt x="852270" y="46662"/>
                  <a:pt x="858748" y="69753"/>
                  <a:pt x="858748" y="101468"/>
                </a:cubicBezTo>
                <a:cubicBezTo>
                  <a:pt x="858748" y="130309"/>
                  <a:pt x="854176" y="149759"/>
                  <a:pt x="845125" y="159724"/>
                </a:cubicBezTo>
                <a:cubicBezTo>
                  <a:pt x="835979" y="169689"/>
                  <a:pt x="818069" y="175629"/>
                  <a:pt x="791298" y="177641"/>
                </a:cubicBezTo>
                <a:cubicBezTo>
                  <a:pt x="815497" y="182336"/>
                  <a:pt x="831787" y="188660"/>
                  <a:pt x="840171" y="196708"/>
                </a:cubicBezTo>
                <a:cubicBezTo>
                  <a:pt x="848459" y="204661"/>
                  <a:pt x="853604" y="211943"/>
                  <a:pt x="855700" y="218554"/>
                </a:cubicBezTo>
                <a:cubicBezTo>
                  <a:pt x="856700" y="221908"/>
                  <a:pt x="857462" y="228160"/>
                  <a:pt x="857974" y="237322"/>
                </a:cubicBezTo>
                <a:lnTo>
                  <a:pt x="858025" y="239717"/>
                </a:lnTo>
                <a:lnTo>
                  <a:pt x="744579" y="239717"/>
                </a:lnTo>
                <a:lnTo>
                  <a:pt x="743605" y="223896"/>
                </a:lnTo>
                <a:cubicBezTo>
                  <a:pt x="742616" y="217740"/>
                  <a:pt x="741140" y="213476"/>
                  <a:pt x="739187" y="211081"/>
                </a:cubicBezTo>
                <a:cubicBezTo>
                  <a:pt x="735185" y="206386"/>
                  <a:pt x="724801" y="203990"/>
                  <a:pt x="707939" y="203990"/>
                </a:cubicBezTo>
                <a:lnTo>
                  <a:pt x="707939" y="239717"/>
                </a:lnTo>
                <a:lnTo>
                  <a:pt x="585614" y="239717"/>
                </a:lnTo>
                <a:lnTo>
                  <a:pt x="585614" y="0"/>
                </a:lnTo>
                <a:close/>
                <a:moveTo>
                  <a:pt x="318767" y="0"/>
                </a:moveTo>
                <a:cubicBezTo>
                  <a:pt x="377643" y="0"/>
                  <a:pt x="436614" y="0"/>
                  <a:pt x="495585" y="0"/>
                </a:cubicBezTo>
                <a:lnTo>
                  <a:pt x="540710" y="239717"/>
                </a:lnTo>
                <a:lnTo>
                  <a:pt x="278499" y="239717"/>
                </a:lnTo>
                <a:lnTo>
                  <a:pt x="318767" y="0"/>
                </a:lnTo>
                <a:close/>
                <a:moveTo>
                  <a:pt x="2381" y="0"/>
                </a:moveTo>
                <a:cubicBezTo>
                  <a:pt x="43537" y="0"/>
                  <a:pt x="84598" y="0"/>
                  <a:pt x="125658" y="0"/>
                </a:cubicBezTo>
                <a:cubicBezTo>
                  <a:pt x="158907" y="0"/>
                  <a:pt x="184534" y="2108"/>
                  <a:pt x="202445" y="6228"/>
                </a:cubicBezTo>
                <a:cubicBezTo>
                  <a:pt x="220355" y="10348"/>
                  <a:pt x="233883" y="16289"/>
                  <a:pt x="242838" y="24050"/>
                </a:cubicBezTo>
                <a:cubicBezTo>
                  <a:pt x="251889" y="31907"/>
                  <a:pt x="257986" y="41296"/>
                  <a:pt x="261130" y="52411"/>
                </a:cubicBezTo>
                <a:cubicBezTo>
                  <a:pt x="264369" y="63526"/>
                  <a:pt x="265989" y="80676"/>
                  <a:pt x="265989" y="103959"/>
                </a:cubicBezTo>
                <a:cubicBezTo>
                  <a:pt x="265989" y="114691"/>
                  <a:pt x="265989" y="125518"/>
                  <a:pt x="265989" y="136345"/>
                </a:cubicBezTo>
                <a:cubicBezTo>
                  <a:pt x="265989" y="160011"/>
                  <a:pt x="262845" y="177354"/>
                  <a:pt x="256652" y="188181"/>
                </a:cubicBezTo>
                <a:cubicBezTo>
                  <a:pt x="250460" y="199008"/>
                  <a:pt x="239123" y="207344"/>
                  <a:pt x="222546" y="213189"/>
                </a:cubicBezTo>
                <a:cubicBezTo>
                  <a:pt x="205970" y="219033"/>
                  <a:pt x="184344" y="221908"/>
                  <a:pt x="157573" y="221908"/>
                </a:cubicBezTo>
                <a:cubicBezTo>
                  <a:pt x="146617" y="221908"/>
                  <a:pt x="135661" y="221908"/>
                  <a:pt x="124801" y="221908"/>
                </a:cubicBezTo>
                <a:lnTo>
                  <a:pt x="124801" y="239717"/>
                </a:lnTo>
                <a:lnTo>
                  <a:pt x="2381" y="239717"/>
                </a:lnTo>
                <a:lnTo>
                  <a:pt x="2381" y="0"/>
                </a:lnTo>
                <a:close/>
              </a:path>
            </a:pathLst>
          </a:custGeom>
          <a:solidFill>
            <a:srgbClr val="9B552C"/>
          </a:solidFill>
          <a:ln>
            <a:noFill/>
          </a:ln>
        </p:spPr>
        <p:txBody>
          <a:bodyPr tIns="297000" bIns="0" anchor="ctr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zh-CN" sz="5400" dirty="0">
                <a:solidFill>
                  <a:schemeClr val="bg1"/>
                </a:solidFill>
                <a:latin typeface="Impact" panose="020B0806030902050204" pitchFamily="34" charset="0"/>
              </a:rPr>
              <a:t>0</a:t>
            </a:r>
            <a:r>
              <a:rPr lang="ru-RU" altLang="zh-CN" sz="5400" dirty="0">
                <a:solidFill>
                  <a:schemeClr val="bg1"/>
                </a:solidFill>
                <a:latin typeface="Impact" panose="020B0806030902050204" pitchFamily="34" charset="0"/>
              </a:rPr>
              <a:t>3</a:t>
            </a:r>
            <a:endParaRPr lang="zh-CN" altLang="en-US" sz="54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25" name="TextBox 3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822701" y="2429021"/>
            <a:ext cx="4762500" cy="1876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/>
            </a:pPr>
            <a:endParaRPr lang="zh-CN" altLang="en-US" sz="6000" b="1" baseline="-25000" dirty="0">
              <a:solidFill>
                <a:schemeClr val="bg1"/>
              </a:solidFill>
              <a:latin typeface="+mn-lt"/>
              <a:ea typeface="+mn-ea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528060" y="2441068"/>
            <a:ext cx="5270500" cy="1200329"/>
          </a:xfrm>
          <a:prstGeom prst="rect">
            <a:avLst/>
          </a:prstGeom>
          <a:effectLst>
            <a:outerShdw blurRad="50800" dist="50800" dir="5400000" algn="ctr" rotWithShape="0">
              <a:schemeClr val="tx1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1800" b="1" dirty="0">
                <a:solidFill>
                  <a:schemeClr val="bg1"/>
                </a:solidFill>
              </a:rPr>
              <a:t>ГОСУДАРСТВЕННАЯ АККРЕДИТАЦИЯ НА ПРАВО ОСУЩЕСТВЛЕНИЯ ДЕЯТЕЛЬНОСТИ ПО РАЗВИТИЮ ФИЗИЧЕСКОЙ КУЛЬТУРЫ И СПОРТА (ст. 15</a:t>
            </a:r>
            <a:r>
              <a:rPr lang="ru-RU" sz="1800" b="1" baseline="30000" dirty="0">
                <a:solidFill>
                  <a:schemeClr val="bg1"/>
                </a:solidFill>
              </a:rPr>
              <a:t>1 </a:t>
            </a:r>
            <a:r>
              <a:rPr lang="ru-RU" sz="1800" b="1" dirty="0">
                <a:solidFill>
                  <a:schemeClr val="bg1"/>
                </a:solidFill>
              </a:rPr>
              <a:t>Закона)</a:t>
            </a:r>
            <a:endParaRPr lang="zh-CN" altLang="en-US" sz="1800" b="1" baseline="-25000" dirty="0">
              <a:solidFill>
                <a:schemeClr val="bg1"/>
              </a:solidFill>
            </a:endParaRPr>
          </a:p>
        </p:txBody>
      </p:sp>
      <p:pic>
        <p:nvPicPr>
          <p:cNvPr id="10" name="Picture 2" descr="Министерство спорта и туризма (Минспорт, МСТ) Республики ...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48575" y="232146"/>
            <a:ext cx="1289049" cy="132519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75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300"/>
                            </p:stCondLst>
                            <p:childTnLst>
                              <p:par>
                                <p:cTn id="25" presetID="4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75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39140" y="723900"/>
            <a:ext cx="8239760" cy="3345180"/>
          </a:xfrm>
        </p:spPr>
        <p:txBody>
          <a:bodyPr/>
          <a:lstStyle/>
          <a:p>
            <a:r>
              <a:rPr lang="ru-RU" sz="1900" b="0" dirty="0">
                <a:solidFill>
                  <a:schemeClr val="tx1"/>
                </a:solidFill>
              </a:rPr>
              <a:t>ресурсного обеспечения организаций, индивидуальных предпринимателей требованиям законодательства в сфере физической культуры и спорта по направлениям деятельности по развитию физической культуры и спорта, этапам спортивной подготовки, видам спорта;</a:t>
            </a:r>
            <a:br>
              <a:rPr lang="en-US" sz="1900" b="0" dirty="0">
                <a:solidFill>
                  <a:schemeClr val="tx1"/>
                </a:solidFill>
              </a:rPr>
            </a:br>
            <a:br>
              <a:rPr lang="ru-RU" sz="1900" b="0" dirty="0">
                <a:solidFill>
                  <a:schemeClr val="tx1"/>
                </a:solidFill>
              </a:rPr>
            </a:br>
            <a:r>
              <a:rPr lang="ru-RU" sz="1900" b="0" dirty="0">
                <a:solidFill>
                  <a:schemeClr val="tx1"/>
                </a:solidFill>
              </a:rPr>
              <a:t>содержания и качества спортивной подготовки учебным программам по отдельным видам спорта.</a:t>
            </a:r>
            <a:br>
              <a:rPr lang="ru-RU" sz="2000" dirty="0"/>
            </a:br>
            <a:endParaRPr lang="zh-CN" altLang="en-US" sz="1900" dirty="0"/>
          </a:p>
        </p:txBody>
      </p:sp>
      <p:sp>
        <p:nvSpPr>
          <p:cNvPr id="13" name="TextBox 12"/>
          <p:cNvSpPr txBox="1"/>
          <p:nvPr/>
        </p:nvSpPr>
        <p:spPr>
          <a:xfrm>
            <a:off x="0" y="-91440"/>
            <a:ext cx="9144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zh-CN" sz="1900" b="1" dirty="0">
                <a:solidFill>
                  <a:schemeClr val="bg1"/>
                </a:solidFill>
              </a:rPr>
              <a:t>Целью проведения государственной аккредитации является установление соответствия </a:t>
            </a:r>
            <a:r>
              <a:rPr lang="ru-RU" sz="2000" b="1" dirty="0">
                <a:solidFill>
                  <a:schemeClr val="bg1"/>
                </a:solidFill>
              </a:rPr>
              <a:t>(п. 1 ст. 15</a:t>
            </a:r>
            <a:r>
              <a:rPr lang="ru-RU" sz="2000" b="1" baseline="30000" dirty="0">
                <a:solidFill>
                  <a:schemeClr val="bg1"/>
                </a:solidFill>
              </a:rPr>
              <a:t>1 </a:t>
            </a:r>
            <a:r>
              <a:rPr lang="ru-RU" sz="2000" b="1" dirty="0">
                <a:solidFill>
                  <a:schemeClr val="bg1"/>
                </a:solidFill>
              </a:rPr>
              <a:t>Закона) </a:t>
            </a:r>
            <a:r>
              <a:rPr lang="en-US" altLang="zh-CN" sz="1900" b="1" dirty="0">
                <a:solidFill>
                  <a:schemeClr val="bg1"/>
                </a:solidFill>
              </a:rPr>
              <a:t>:</a:t>
            </a:r>
            <a:r>
              <a:rPr lang="ru-RU" altLang="zh-CN" sz="1900" b="1" dirty="0">
                <a:solidFill>
                  <a:schemeClr val="bg1"/>
                </a:solidFill>
              </a:rPr>
              <a:t> </a:t>
            </a:r>
            <a:endParaRPr lang="ru-RU" sz="1900" b="1" dirty="0">
              <a:solidFill>
                <a:schemeClr val="bg1"/>
              </a:solidFill>
            </a:endParaRPr>
          </a:p>
        </p:txBody>
      </p:sp>
      <p:sp>
        <p:nvSpPr>
          <p:cNvPr id="14" name="Rounded Rectangle 5"/>
          <p:cNvSpPr/>
          <p:nvPr/>
        </p:nvSpPr>
        <p:spPr>
          <a:xfrm>
            <a:off x="132997" y="1176710"/>
            <a:ext cx="461363" cy="393010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000" b="1" dirty="0"/>
              <a:t>1.</a:t>
            </a:r>
            <a:endParaRPr lang="en-US" sz="2000" b="1" dirty="0"/>
          </a:p>
        </p:txBody>
      </p:sp>
      <p:sp>
        <p:nvSpPr>
          <p:cNvPr id="15" name="Rounded Rectangle 15"/>
          <p:cNvSpPr/>
          <p:nvPr/>
        </p:nvSpPr>
        <p:spPr>
          <a:xfrm>
            <a:off x="154587" y="2705625"/>
            <a:ext cx="439773" cy="418575"/>
          </a:xfrm>
          <a:prstGeom prst="roundRect">
            <a:avLst/>
          </a:prstGeom>
          <a:solidFill>
            <a:srgbClr val="DB78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sz="2000" b="1" dirty="0"/>
              <a:t>2</a:t>
            </a:r>
            <a:r>
              <a:rPr lang="en-US" sz="2000" b="1" dirty="0"/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 advClick="0" advTm="0">
        <p14:prism/>
      </p:transition>
    </mc:Choice>
    <mc:Fallback xmlns="">
      <p:transition spd="slow" advClick="0" advTm="0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文本框 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8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9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任意多边形 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8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任意多边形 15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7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9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任意多边形 1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3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直接连接符 8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任意多边形 1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938"/>
  <p:tag name="MH_LIBRARY" val="GRAPHIC"/>
  <p:tag name="MH_ORDER" val="TextBox 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文本框 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3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70118115709"/>
  <p:tag name="MH_LIBRARY" val="GRAPHIC"/>
  <p:tag name="MH_ORDER" val="Freeform 40"/>
</p:tagLst>
</file>

<file path=ppt/theme/theme1.xml><?xml version="1.0" encoding="utf-8"?>
<a:theme xmlns:a="http://schemas.openxmlformats.org/drawingml/2006/main" name="home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2">
      <a:majorFont>
        <a:latin typeface="等线 Light"/>
        <a:ea typeface="微软雅黑"/>
        <a:cs typeface=""/>
      </a:majorFont>
      <a:minorFont>
        <a:latin typeface="等线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3535</TotalTime>
  <Words>2187</Words>
  <Application>Microsoft Office PowerPoint</Application>
  <PresentationFormat>Экран (16:9)</PresentationFormat>
  <Paragraphs>124</Paragraphs>
  <Slides>21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等线</vt:lpstr>
      <vt:lpstr>等线 Light</vt:lpstr>
      <vt:lpstr>微软雅黑</vt:lpstr>
      <vt:lpstr>Arial</vt:lpstr>
      <vt:lpstr>Calibri</vt:lpstr>
      <vt:lpstr>Impact</vt:lpstr>
      <vt:lpstr>homeppt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развитие физической культуры (проведение физкультурно-оздоровительной и (или) спортивно-массовой работы);  развитие спорта (проведение спортивных мероприятий и (или) участие в них, в том числе спортивная подготовка и представление спортсменов (команд спортсменов) на спортивных соревнованиях);  развитие спорта (подготовка спортивного резерва и (или) спортсменов высокого класса);  учебно-методическое обеспечение физической культуры и спорта;  научно-методическое и медицинское обеспечение спортивной подготовки;  противодействие допингу в спорте и борьба с ним, организация допинг-контроля.   </vt:lpstr>
      <vt:lpstr>Презентация PowerPoint</vt:lpstr>
      <vt:lpstr>на этапе начальной подготовки и (или) учебно-тренировочном этапе: детско-юношеские спортивные школы; детско-юношеские спортивно-технические школы;  на этапе начальной подготовки, учебно-тренировочном этапе и (или) этапе спортивного совершенствования: специализированные детско-юношеские школы олимпийского резерва; специализированные детско-юношеские спортивно-технические школы;  на этапах спортивного совершенствования и (или) высшего спортивного мастерства: центры олимпийского резерва; центры олимпийской подготовки.  Специализированные учебно-спортивные учреждения, осуществляющие спортивную подготовку на этапах спортивного совершенствования и (или) высшего спортивного мастерства, могут осуществлять спортивную подготовку на этапе начальной подготовки, учебно-тренировочном этапе с согласия Министерства спорта и туризма.    </vt:lpstr>
      <vt:lpstr>Презентация PowerPoint</vt:lpstr>
      <vt:lpstr>ресурсного обеспечения организаций, индивидуальных предпринимателей требованиям законодательства в сфере физической культуры и спорта по направлениям деятельности по развитию физической культуры и спорта, этапам спортивной подготовки, видам спорта;  содержания и качества спортивной подготовки учебным программам по отдельным видам спорта. </vt:lpstr>
      <vt:lpstr>на право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физической культуры определяется в соответствии с перечнем видов деятельности, относящихся к сфере физической культуры;  на право осуществления деятельности по развитию спорта (проведение спортивных мероприятий и (или) участие в них) с правом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спорта (проведение спортивных мероприятий и (или) участие в них) осуществляется по видам спорта, включенным в реестр видов спорта Республики Беларусь;  на право осуществления деятельности по развитию спорта (подготовка спортивного резерва и (или) спортсменов высокого класса, проведение спортивных мероприятий и (или) участие в них) с правом осуществления деятельности по развитию физической культуры (проведение физкультурно-оздоровительной и (или) спортивно-массовой работы). Деятельность по развитию спорта (подготовка спортивного резерва и (или) спортсменов высокого класса, проведение спортивных мероприятий и (или) участие в них) осуществляется по видам спорта, включенным в реестр видов спорта Республики Беларусь.   </vt:lpstr>
      <vt:lpstr>государственные органы;  Национальный олимпийский комитет Республики Беларусь, Паралимпийский комитет Республики Беларусь, организации, возглавляющие дефлимпийское движение Беларуси, специальное олимпийское движение Беларуси;  республиканские государственно-общественные объединения, осуществляющие развитие технических, авиационных, военно-прикладных и служебно-прикладных видов спорта;  учреждения образования, иные организации и индивидуальные предприниматели, которым в соответствии с законодательством предоставлено право осуществлять образовательную деятельность, в рамках реализации образовательных программ.  </vt:lpstr>
      <vt:lpstr> организациями, возглавляющими дефлимпийское движение Беларуси (общественным объединением «Белорусская спортивная федерация глухих») и специальное олимпийское движение Беларуси (общественным объединением «Белорусский комитет «Спешиал Олимпикс»), в пределах компетенции по развитию дефлимпийских, специальных олимпийских видов спорта;   республиканскими государственно-общественными объединениями, осуществляющими развитие технических, авиационных и военно-прикладных видов спорта (РГОО «Добровольное общество содействия армии, авиации и флоту»), служебно-прикладных видов спорта (РГОО «Белорусское физкультурно-спортивное общество «Динамо»), в пределах компетенции по развитию этих видов спорта;    </vt:lpstr>
      <vt:lpstr>Министерством спорта и туризма в отношении:  - федераций (союзов, ассоциаций) по виду (видам) спорта, являющихся международными или республиканскими общественными объединениями (союзами);  - организаций, индивидуальных предпринимателей, планирующих осуществлять (осуществляющих) деятельность по развитию спорта (подготовка спортивного резерва и (или) спортсменов высокого класса на этапах спортивного совершенствования, высшего спортивного мастерства, проведение спортивных мероприятий и (или) участие в них);  местными исполнительными и распорядительными органами в отношении организаций, в том числе федераций (союзов, ассоциаций) по виду (видам) спорта, являющихся местными общественными объединениями (союзами), индивидуальных предпринимателей, планирующих осуществлять (осуществляющих) на территории соответствующих административно-территориальных единиц деятельность:  - по развитию физической культуры (проведение физкультурно-оздоровительной и (или) спортивно-массовой работы), - по развитию спорта (проведение спортивных мероприятий и (или) участие в них), - по развитию спорта (подготовка спортивного резерва и (или) спортсменов высокого класса на этапе начальной подготовки и учебно-тренировочном этапе, проведение спортивных мероприятий и (или) участие в них).</vt:lpstr>
      <vt:lpstr>наличие государственной регистрации;   обеспечение наличия мест проведения спортивных мероприятий, использование в этих местах государственных символов Республики Беларусь;  обеспечение проведения спортивных мероприятий в соответствии с правилами спортивных соревнований по виду спорта, положениями о проведении (регламентами проведения) спортивных соревнований, санитарно-эпидемиологическими требованиями, а также правилами безопасности проведения занятий физической культурой и спортом;  соответствие физических лиц, осуществляющих педагогическую деятельность в сфере физической культуры и спорта требованиям, установленным в п.2 и 8 ст. 69 Закона;   отсутствие фактов привлечения к ответственности за неуважительное отношение к государственным и общественным институтам, в том числе государственным символам Республики Беларусь, конституционному строю, руководителя, заместителей руководителя организации, индивидуального предпринимателя, обратившихся за прохождением соответствующей государственной аккредитации, физических лиц, осуществляющих в этой организации или у этого индивидуального предпринимателя педагогическую деятельность в сфере физической культуры и спорта, а также отсутствие фактов привлечения этих лиц к ответственности за совершение противоправных деяний против порядка управления, общественного порядка и общественной нравственности;  + соблюдение требований в отношении минимального возраста для  занятий видами спорта для подготовки спортивного резерва и (или) спортсменов высокого класса, проведения спортивных мероприятий и (или) участия в них;  + дополнительные критерии для подготовки спортивного резерва и (или) спортсменов высокого класса по  этапам спортивной подготовки.</vt:lpstr>
      <vt:lpstr>Форма сертификата о государственной аккредитации на право осуществления деятельности по развитию физической культуры и спорта  Формы заявлений о проведении государственной аккредитации на право осуществления деятельности по развитию физической культуры и спорта    Документы и (или) сведения, необходимые для осуществления административной процедуры    Обжалование административного решения:   принятого Министерством спорта и туризма, областными (Минским городским) исполнительными комитетами, ДОСААФ, Динамо, БСФГ, Спешиал Олимпикс осуществляется в судебном порядке;  принятого районными исполнительными комитетами осуществляется посредством подачи административной жалобы в вышестоящие областной, Минский городской исполнительный комитеты.   </vt:lpstr>
      <vt:lpstr> осуществляется в течение 1 месяца;  бесплатно;  с выдачей сертификата;   с 1 января без государственной аккредитации осуществлять деятельность по развитию физической культуры и спорта нельзя! </vt:lpstr>
      <vt:lpstr>Кодекс Республики Беларусь об административных правонарушениях Статья 13.3. Незаконная предпринимательская деятельность   3. Осуществление предпринимательской деятельности, когда в соответствии с законодательными актами такая деятельность является незаконной и (или) запрещается, - влечет наложение штрафа в размере от двадцати до пятидесяти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конфискации, на индивидуального предпринимателя – от двадцати до двухсот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конфискации, а на юридическое лицо - до пятисот базовых величин с конфискацией до ста процентов суммы дохода, полученного в результате такой деятельности, орудий и средств совершения административного правонарушения или без конфискации.</vt:lpstr>
      <vt:lpstr>Презентация PowerPoint</vt:lpstr>
      <vt:lpstr>наименование и место нахождения организации физической культуры и спорта;  цели, задачи, предмет деятельности организации физической культуры и спорта;  вид (виды) спорта, развитие которого (которых) осуществляется организацией физической культуры и спорта (при наличии);  сведения о создании, реорганизациях с указанием данных о правопреемстве, переименованиях организации физической культуры и спорта;  структуру организации физической культуры и спорта;  порядок управления деятельностью организации физической культуры и спорта, компетенцию руководящих органов;  источники и порядок формирования имущества организации физической культуры и спорта;  порядок внесения изменений в устав организации физической культуры и спорта;  порядок реорганизации и ликвидации организации физической культуры и спорта, использования имущества, оставшегося после ее ликвидации;  иные положения, предусмотренные законодательством либо не противоречащие ему.</vt:lpstr>
      <vt:lpstr>Организации физической культуры и спорта, зарегистрированные до 1 июля 2023 г., при первом внесении изменений в свои уставы, но не позднее 1 июля 2025 г., обязаны привести их в соответствие с Законом. До приведения в соответствие с Законом уставы организаций физической культуры и спорта действуют в части, не противоречащей Закону.</vt:lpstr>
      <vt:lpstr>Презентация PowerPoint</vt:lpstr>
    </vt:vector>
  </TitlesOfParts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法律讲堂</dc:title>
  <dc:creator>第一PPT</dc:creator>
  <cp:keywords>www.1ppt.com</cp:keywords>
  <cp:lastModifiedBy>borodich.cb@outlook.com</cp:lastModifiedBy>
  <cp:revision>301</cp:revision>
  <dcterms:created xsi:type="dcterms:W3CDTF">2016-12-25T02:27:00Z</dcterms:created>
  <dcterms:modified xsi:type="dcterms:W3CDTF">2023-09-18T12:57:29Z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